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65" r:id="rId2"/>
    <p:sldId id="256" r:id="rId3"/>
    <p:sldId id="425" r:id="rId4"/>
    <p:sldId id="424" r:id="rId5"/>
    <p:sldId id="363" r:id="rId6"/>
    <p:sldId id="622" r:id="rId7"/>
    <p:sldId id="623" r:id="rId8"/>
    <p:sldId id="624" r:id="rId9"/>
    <p:sldId id="572" r:id="rId10"/>
    <p:sldId id="625" r:id="rId11"/>
    <p:sldId id="627" r:id="rId12"/>
    <p:sldId id="628" r:id="rId13"/>
    <p:sldId id="629" r:id="rId14"/>
    <p:sldId id="630" r:id="rId15"/>
    <p:sldId id="631" r:id="rId16"/>
    <p:sldId id="632" r:id="rId17"/>
    <p:sldId id="633" r:id="rId18"/>
    <p:sldId id="634" r:id="rId19"/>
    <p:sldId id="635" r:id="rId20"/>
    <p:sldId id="636" r:id="rId21"/>
    <p:sldId id="637" r:id="rId22"/>
    <p:sldId id="638" r:id="rId23"/>
    <p:sldId id="639" r:id="rId24"/>
    <p:sldId id="640" r:id="rId25"/>
    <p:sldId id="641" r:id="rId26"/>
    <p:sldId id="642" r:id="rId27"/>
    <p:sldId id="643" r:id="rId28"/>
    <p:sldId id="644" r:id="rId29"/>
    <p:sldId id="646" r:id="rId30"/>
    <p:sldId id="645" r:id="rId31"/>
    <p:sldId id="626" r:id="rId32"/>
    <p:sldId id="647" r:id="rId33"/>
    <p:sldId id="648" r:id="rId34"/>
    <p:sldId id="649" r:id="rId35"/>
    <p:sldId id="650" r:id="rId36"/>
    <p:sldId id="651" r:id="rId37"/>
    <p:sldId id="652" r:id="rId38"/>
    <p:sldId id="653" r:id="rId39"/>
    <p:sldId id="654" r:id="rId40"/>
    <p:sldId id="655" r:id="rId41"/>
    <p:sldId id="656" r:id="rId42"/>
    <p:sldId id="657" r:id="rId43"/>
    <p:sldId id="658" r:id="rId44"/>
    <p:sldId id="659" r:id="rId45"/>
    <p:sldId id="660" r:id="rId46"/>
    <p:sldId id="573" r:id="rId47"/>
    <p:sldId id="574" r:id="rId48"/>
    <p:sldId id="661" r:id="rId49"/>
    <p:sldId id="662" r:id="rId50"/>
    <p:sldId id="663" r:id="rId51"/>
    <p:sldId id="664" r:id="rId52"/>
    <p:sldId id="665" r:id="rId53"/>
    <p:sldId id="666" r:id="rId54"/>
    <p:sldId id="667" r:id="rId55"/>
    <p:sldId id="668" r:id="rId56"/>
    <p:sldId id="669" r:id="rId57"/>
    <p:sldId id="670" r:id="rId58"/>
    <p:sldId id="671" r:id="rId59"/>
    <p:sldId id="672" r:id="rId60"/>
    <p:sldId id="673" r:id="rId61"/>
    <p:sldId id="674" r:id="rId62"/>
    <p:sldId id="675" r:id="rId63"/>
    <p:sldId id="676" r:id="rId64"/>
    <p:sldId id="677" r:id="rId65"/>
    <p:sldId id="678" r:id="rId66"/>
    <p:sldId id="679" r:id="rId67"/>
    <p:sldId id="680" r:id="rId68"/>
    <p:sldId id="681" r:id="rId69"/>
    <p:sldId id="682" r:id="rId70"/>
    <p:sldId id="683" r:id="rId71"/>
    <p:sldId id="684" r:id="rId7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75"/>
      <p:bold r:id="rId76"/>
    </p:embeddedFont>
    <p:embeddedFont>
      <p:font typeface="Cambria Math" panose="02040503050406030204" pitchFamily="18" charset="0"/>
      <p:regular r:id="rId77"/>
    </p:embeddedFont>
    <p:embeddedFont>
      <p:font typeface="Book Antiqua" panose="02040602050305030304" pitchFamily="18" charset="0"/>
      <p:regular r:id="rId78"/>
      <p:bold r:id="rId79"/>
      <p:italic r:id="rId80"/>
      <p:boldItalic r:id="rId81"/>
    </p:embeddedFont>
    <p:embeddedFont>
      <p:font typeface="HY신명조" panose="02030600000101010101" pitchFamily="18" charset="-127"/>
      <p:regular r:id="rId82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C6"/>
    <a:srgbClr val="8BE9FF"/>
    <a:srgbClr val="006699"/>
    <a:srgbClr val="009E9A"/>
    <a:srgbClr val="00C4F2"/>
    <a:srgbClr val="FF6600"/>
    <a:srgbClr val="FF9933"/>
    <a:srgbClr val="C35D09"/>
    <a:srgbClr val="FFCC66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6" autoAdjust="0"/>
    <p:restoredTop sz="94160" autoAdjust="0"/>
  </p:normalViewPr>
  <p:slideViewPr>
    <p:cSldViewPr>
      <p:cViewPr varScale="1">
        <p:scale>
          <a:sx n="76" d="100"/>
          <a:sy n="76" d="100"/>
        </p:scale>
        <p:origin x="-102" y="-762"/>
      </p:cViewPr>
      <p:guideLst>
        <p:guide orient="horz" pos="572"/>
        <p:guide pos="158"/>
        <p:guide pos="5602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2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8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6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4.fntdata"/><Relationship Id="rId81" Type="http://schemas.openxmlformats.org/officeDocument/2006/relationships/font" Target="fonts/font7.fntdata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8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wmf"/><Relationship Id="rId1" Type="http://schemas.openxmlformats.org/officeDocument/2006/relationships/image" Target="../media/image78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wmf"/><Relationship Id="rId1" Type="http://schemas.openxmlformats.org/officeDocument/2006/relationships/image" Target="../media/image125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20.wmf"/><Relationship Id="rId1" Type="http://schemas.openxmlformats.org/officeDocument/2006/relationships/image" Target="../media/image130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wmf"/><Relationship Id="rId1" Type="http://schemas.openxmlformats.org/officeDocument/2006/relationships/image" Target="../media/image13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wmf"/><Relationship Id="rId1" Type="http://schemas.openxmlformats.org/officeDocument/2006/relationships/image" Target="../media/image161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4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wmf"/><Relationship Id="rId1" Type="http://schemas.openxmlformats.org/officeDocument/2006/relationships/image" Target="../media/image167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2016-08-19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2016-08-19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 smtClean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생생한 사례로 배우는 확률과 통계</a:t>
            </a:r>
            <a:endParaRPr kumimoji="0" lang="de-DE" altLang="ko-KR" sz="1800" b="1" dirty="0" smtClean="0">
              <a:gradFill flip="none" rotWithShape="1">
                <a:gsLst>
                  <a:gs pos="0">
                    <a:srgbClr val="00A0C6">
                      <a:shade val="30000"/>
                      <a:satMod val="115000"/>
                    </a:srgbClr>
                  </a:gs>
                  <a:gs pos="50000">
                    <a:srgbClr val="00A0C6">
                      <a:shade val="67500"/>
                      <a:satMod val="115000"/>
                    </a:srgbClr>
                  </a:gs>
                  <a:gs pos="100000">
                    <a:srgbClr val="00A0C6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 smtClean="0">
                <a:ea typeface="맑은 고딕" pitchFamily="50" charset="-127"/>
              </a:rPr>
              <a:t>이재원</a:t>
            </a:r>
            <a:r>
              <a:rPr kumimoji="0" lang="ko-KR" altLang="en-US" sz="1050" dirty="0" smtClean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05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6592"/>
            </a:avLst>
          </a:prstGeom>
          <a:noFill/>
          <a:ln w="53975"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37782" r="4641" b="30651"/>
          <a:stretch/>
        </p:blipFill>
        <p:spPr>
          <a:xfrm>
            <a:off x="201643" y="261259"/>
            <a:ext cx="8710127" cy="4232785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5508625" y="74612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 smtClean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79512" y="4653136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>
              <a:defRPr/>
            </a:pPr>
            <a:r>
              <a:rPr lang="en-US" altLang="ko-KR" sz="2800" b="1" spc="-150" dirty="0" smtClean="0">
                <a:solidFill>
                  <a:srgbClr val="00A0C6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4800" b="1" spc="-150" dirty="0" smtClean="0">
                <a:solidFill>
                  <a:srgbClr val="00A0C6"/>
                </a:solidFill>
                <a:ea typeface="맑은 고딕" panose="020B0503020000020004" pitchFamily="50" charset="-127"/>
              </a:rPr>
              <a:t>04</a:t>
            </a:r>
            <a:endParaRPr lang="ko-KR" altLang="en-US" sz="4800" b="1" dirty="0">
              <a:solidFill>
                <a:srgbClr val="00A0C6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6400185" y="4974267"/>
            <a:ext cx="24929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4800" b="1" kern="1200" spc="-3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확률변수</a:t>
            </a:r>
            <a:endParaRPr kumimoji="1" lang="en-US" altLang="ko-KR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6228184" y="5805264"/>
            <a:ext cx="269509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rtl="0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kern="1200" dirty="0" smtClean="0">
                <a:solidFill>
                  <a:srgbClr val="7F7F7F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Random Variables</a:t>
            </a:r>
            <a:endParaRPr kumimoji="1" lang="ko-KR" altLang="en-US" sz="2400" kern="1200" dirty="0" smtClean="0">
              <a:solidFill>
                <a:srgbClr val="7F7F7F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1" t="70049" r="5960" b="9058"/>
          <a:stretch/>
        </p:blipFill>
        <p:spPr>
          <a:xfrm>
            <a:off x="179512" y="5445224"/>
            <a:ext cx="2113745" cy="9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8BE9FF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6020521" y="93663"/>
            <a:ext cx="3071084" cy="523220"/>
            <a:chOff x="6117577" y="188640"/>
            <a:chExt cx="3072321" cy="521913"/>
          </a:xfrm>
        </p:grpSpPr>
        <p:sp>
          <p:nvSpPr>
            <p:cNvPr id="4" name="직사각형 3"/>
            <p:cNvSpPr/>
            <p:nvPr/>
          </p:nvSpPr>
          <p:spPr>
            <a:xfrm>
              <a:off x="7645264" y="188640"/>
              <a:ext cx="154463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150" dirty="0" smtClean="0">
                  <a:solidFill>
                    <a:srgbClr val="00C4F2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확률변수</a:t>
              </a:r>
              <a:endParaRPr kumimoji="1" lang="en-US" altLang="ko-KR" sz="2800" b="1" kern="1200" spc="-150" dirty="0">
                <a:solidFill>
                  <a:srgbClr val="00C4F2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117577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04</a:t>
              </a:r>
              <a:endParaRPr lang="ko-KR" altLang="en-US" sz="2800" b="1" dirty="0" smtClean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A0C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0"/>
            <a:ext cx="355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352742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 smtClean="0">
                <a:solidFill>
                  <a:srgbClr val="00A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b="1" dirty="0" smtClean="0">
              <a:solidFill>
                <a:srgbClr val="00A0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8" t="8118" r="9610" b="30798"/>
          <a:stretch/>
        </p:blipFill>
        <p:spPr>
          <a:xfrm>
            <a:off x="5594577" y="-11876"/>
            <a:ext cx="3552062" cy="68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8BE9FF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/71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2016-08-19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20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1.png"/><Relationship Id="rId5" Type="http://schemas.openxmlformats.org/officeDocument/2006/relationships/image" Target="../media/image14.wmf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6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24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10" Type="http://schemas.openxmlformats.org/officeDocument/2006/relationships/image" Target="../media/image18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9.png"/><Relationship Id="rId10" Type="http://schemas.openxmlformats.org/officeDocument/2006/relationships/image" Target="../media/image38.wmf"/><Relationship Id="rId4" Type="http://schemas.openxmlformats.org/officeDocument/2006/relationships/image" Target="../media/image36.wmf"/><Relationship Id="rId9" Type="http://schemas.openxmlformats.org/officeDocument/2006/relationships/oleObject" Target="../embeddings/oleObject14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43.png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4.pn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15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6.png"/><Relationship Id="rId7" Type="http://schemas.openxmlformats.org/officeDocument/2006/relationships/oleObject" Target="../embeddings/oleObject1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4.png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png"/><Relationship Id="rId5" Type="http://schemas.openxmlformats.org/officeDocument/2006/relationships/image" Target="../media/image50.w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6.png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1.png"/><Relationship Id="rId10" Type="http://schemas.openxmlformats.org/officeDocument/2006/relationships/image" Target="../media/image53.wmf"/><Relationship Id="rId4" Type="http://schemas.openxmlformats.org/officeDocument/2006/relationships/image" Target="../media/image57.png"/><Relationship Id="rId9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63.png"/><Relationship Id="rId10" Type="http://schemas.openxmlformats.org/officeDocument/2006/relationships/image" Target="../media/image59.wmf"/><Relationship Id="rId4" Type="http://schemas.openxmlformats.org/officeDocument/2006/relationships/image" Target="../media/image60.png"/><Relationship Id="rId9" Type="http://schemas.openxmlformats.org/officeDocument/2006/relationships/oleObject" Target="../embeddings/oleObject2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image" Target="../media/image1.png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730.png"/><Relationship Id="rId9" Type="http://schemas.openxmlformats.org/officeDocument/2006/relationships/image" Target="../media/image7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0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88.wmf"/><Relationship Id="rId4" Type="http://schemas.openxmlformats.org/officeDocument/2006/relationships/oleObject" Target="../embeddings/oleObject2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89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96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oleObject" Target="../embeddings/oleObject330.bin"/><Relationship Id="rId12" Type="http://schemas.openxmlformats.org/officeDocument/2006/relationships/image" Target="../media/image102.wmf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03.wmf"/><Relationship Id="rId1" Type="http://schemas.openxmlformats.org/officeDocument/2006/relationships/vmlDrawing" Target="../drawings/vmlDrawing23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340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37.bin"/><Relationship Id="rId10" Type="http://schemas.openxmlformats.org/officeDocument/2006/relationships/image" Target="../media/image102.wmf"/><Relationship Id="rId4" Type="http://schemas.openxmlformats.org/officeDocument/2006/relationships/image" Target="../media/image104.png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10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7.png"/><Relationship Id="rId7" Type="http://schemas.openxmlformats.org/officeDocument/2006/relationships/oleObject" Target="../embeddings/oleObject3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4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108.png"/><Relationship Id="rId9" Type="http://schemas.openxmlformats.org/officeDocument/2006/relationships/image" Target="../media/image10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40.bin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13" Type="http://schemas.openxmlformats.org/officeDocument/2006/relationships/image" Target="../media/image119.png"/><Relationship Id="rId3" Type="http://schemas.openxmlformats.org/officeDocument/2006/relationships/image" Target="../media/image1.png"/><Relationship Id="rId7" Type="http://schemas.openxmlformats.org/officeDocument/2006/relationships/image" Target="../media/image114.wmf"/><Relationship Id="rId12" Type="http://schemas.openxmlformats.org/officeDocument/2006/relationships/image" Target="../media/image11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42.bin"/><Relationship Id="rId11" Type="http://schemas.openxmlformats.org/officeDocument/2006/relationships/image" Target="../media/image116.wmf"/><Relationship Id="rId5" Type="http://schemas.openxmlformats.org/officeDocument/2006/relationships/image" Target="../media/image113.wmf"/><Relationship Id="rId15" Type="http://schemas.openxmlformats.org/officeDocument/2006/relationships/image" Target="../media/image117.wmf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41.bin"/><Relationship Id="rId9" Type="http://schemas.openxmlformats.org/officeDocument/2006/relationships/image" Target="../media/image115.wmf"/><Relationship Id="rId14" Type="http://schemas.openxmlformats.org/officeDocument/2006/relationships/oleObject" Target="../embeddings/oleObject45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image" Target="../media/image125.png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27.png"/><Relationship Id="rId5" Type="http://schemas.openxmlformats.org/officeDocument/2006/relationships/image" Target="../media/image1.png"/><Relationship Id="rId10" Type="http://schemas.openxmlformats.org/officeDocument/2006/relationships/image" Target="../media/image121.wmf"/><Relationship Id="rId4" Type="http://schemas.openxmlformats.org/officeDocument/2006/relationships/image" Target="../media/image122.png"/><Relationship Id="rId9" Type="http://schemas.openxmlformats.org/officeDocument/2006/relationships/oleObject" Target="../embeddings/oleObject47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23.wmf"/><Relationship Id="rId4" Type="http://schemas.openxmlformats.org/officeDocument/2006/relationships/oleObject" Target="../embeddings/oleObject4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image" Target="../media/image128.png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image" Target="../media/image1.png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130.wmf"/><Relationship Id="rId4" Type="http://schemas.openxmlformats.org/officeDocument/2006/relationships/oleObject" Target="../embeddings/oleObject51.bin"/><Relationship Id="rId9" Type="http://schemas.openxmlformats.org/officeDocument/2006/relationships/image" Target="../media/image131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2.png"/><Relationship Id="rId4" Type="http://schemas.openxmlformats.org/officeDocument/2006/relationships/image" Target="../media/image13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5.png"/><Relationship Id="rId4" Type="http://schemas.openxmlformats.org/officeDocument/2006/relationships/image" Target="../media/image14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47.png"/><Relationship Id="rId7" Type="http://schemas.openxmlformats.org/officeDocument/2006/relationships/oleObject" Target="../embeddings/oleObject5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8.png"/><Relationship Id="rId5" Type="http://schemas.openxmlformats.org/officeDocument/2006/relationships/image" Target="../media/image136.wmf"/><Relationship Id="rId4" Type="http://schemas.openxmlformats.org/officeDocument/2006/relationships/oleObject" Target="../embeddings/oleObject5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41.w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58.bin"/><Relationship Id="rId4" Type="http://schemas.openxmlformats.org/officeDocument/2006/relationships/image" Target="../media/image145.png"/><Relationship Id="rId9" Type="http://schemas.openxmlformats.org/officeDocument/2006/relationships/image" Target="../media/image143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image" Target="../media/image149.png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3.w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1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7.vml"/><Relationship Id="rId5" Type="http://schemas.openxmlformats.org/officeDocument/2006/relationships/image" Target="../media/image154.wmf"/><Relationship Id="rId4" Type="http://schemas.openxmlformats.org/officeDocument/2006/relationships/oleObject" Target="../embeddings/oleObject64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8.vml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65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58.wmf"/><Relationship Id="rId4" Type="http://schemas.openxmlformats.org/officeDocument/2006/relationships/oleObject" Target="../embeddings/oleObject66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159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7" Type="http://schemas.openxmlformats.org/officeDocument/2006/relationships/image" Target="../media/image16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70.bin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69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164.wmf"/><Relationship Id="rId4" Type="http://schemas.openxmlformats.org/officeDocument/2006/relationships/oleObject" Target="../embeddings/oleObject71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1.png"/><Relationship Id="rId7" Type="http://schemas.openxmlformats.org/officeDocument/2006/relationships/image" Target="../media/image18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67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80.png"/><Relationship Id="rId9" Type="http://schemas.openxmlformats.org/officeDocument/2006/relationships/image" Target="../media/image168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8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image" Target="../media/image173.png"/><Relationship Id="rId7" Type="http://schemas.openxmlformats.org/officeDocument/2006/relationships/image" Target="../media/image17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76.bin"/><Relationship Id="rId11" Type="http://schemas.openxmlformats.org/officeDocument/2006/relationships/image" Target="../media/image172.wmf"/><Relationship Id="rId5" Type="http://schemas.openxmlformats.org/officeDocument/2006/relationships/image" Target="../media/image175.png"/><Relationship Id="rId10" Type="http://schemas.openxmlformats.org/officeDocument/2006/relationships/oleObject" Target="../embeddings/oleObject78.bin"/><Relationship Id="rId4" Type="http://schemas.openxmlformats.org/officeDocument/2006/relationships/image" Target="../media/image174.png"/><Relationship Id="rId9" Type="http://schemas.openxmlformats.org/officeDocument/2006/relationships/image" Target="../media/image171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76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1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3.wmf"/><Relationship Id="rId4" Type="http://schemas.openxmlformats.org/officeDocument/2006/relationships/image" Target="../media/image10.png"/><Relationship Id="rId9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67544" y="898396"/>
            <a:ext cx="8028756" cy="1438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확률함수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probability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function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상태공간 안에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있는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각각의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대해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:r>
                  <a:rPr lang="ko-KR" altLang="en-US" sz="2000" dirty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 smtClean="0">
                    <a:latin typeface="+mn-ea"/>
                    <a:ea typeface="+mn-ea"/>
                  </a:rPr>
                  <a:t>가 </a:t>
                </a:r>
                <a:r>
                  <a:rPr lang="ko-KR" altLang="en-US" sz="2000" dirty="0">
                    <a:latin typeface="+mn-ea"/>
                    <a:ea typeface="+mn-ea"/>
                  </a:rPr>
                  <a:t>취하는 확률을 나타내는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함수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endParaRPr lang="ko-KR" altLang="en-US" sz="2000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874" t="-3012" r="-159" b="-10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483910"/>
              </p:ext>
            </p:extLst>
          </p:nvPr>
        </p:nvGraphicFramePr>
        <p:xfrm>
          <a:off x="2952080" y="2940266"/>
          <a:ext cx="2670176" cy="37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34" name="Equation" r:id="rId4" imgW="1600200" imgH="228600" progId="Equation.DSMT4">
                  <p:embed/>
                </p:oleObj>
              </mc:Choice>
              <mc:Fallback>
                <p:oleObj name="Equation" r:id="rId4" imgW="1600200" imgH="228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080" y="2940266"/>
                        <a:ext cx="2670176" cy="373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직사각형 21"/>
          <p:cNvSpPr/>
          <p:nvPr/>
        </p:nvSpPr>
        <p:spPr>
          <a:xfrm>
            <a:off x="2618036" y="2706216"/>
            <a:ext cx="3338264" cy="866800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67544" y="4479796"/>
            <a:ext cx="8028756" cy="14384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7544" y="4013200"/>
            <a:ext cx="8028756" cy="4699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76200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확률함수의</a:t>
            </a:r>
            <a:r>
              <a:rPr lang="en-US" altLang="ko-KR" sz="20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성질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1560" y="4653136"/>
            <a:ext cx="7632848" cy="1031151"/>
            <a:chOff x="228600" y="875437"/>
            <a:chExt cx="7632848" cy="1031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직사각형 24"/>
                <p:cNvSpPr/>
                <p:nvPr/>
              </p:nvSpPr>
              <p:spPr>
                <a:xfrm>
                  <a:off x="228600" y="875437"/>
                  <a:ext cx="7632848" cy="92333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pc="-100" dirty="0" smtClean="0">
                      <a:latin typeface="+mn-ea"/>
                      <a:ea typeface="+mn-ea"/>
                    </a:rPr>
                    <a:t>① </a:t>
                  </a:r>
                  <a:r>
                    <a:rPr lang="ko-KR" altLang="en-US" spc="-100" dirty="0" smtClean="0">
                      <a:latin typeface="+mn-ea"/>
                      <a:ea typeface="+mn-ea"/>
                    </a:rPr>
                    <a:t>상태공간 </a:t>
                  </a:r>
                  <a14:m>
                    <m:oMath xmlns:m="http://schemas.openxmlformats.org/officeDocument/2006/math"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𝑆</m:t>
                      </m:r>
                      <m:r>
                        <a:rPr lang="en-US" altLang="ko-KR" i="1" spc="-100" baseline="-25000" dirty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spc="-100" dirty="0">
                          <a:latin typeface="Cambria Math"/>
                          <a:ea typeface="+mn-ea"/>
                        </a:rPr>
                        <m:t> </m:t>
                      </m:r>
                    </m:oMath>
                  </a14:m>
                  <a:r>
                    <a:rPr lang="ko-KR" altLang="en-US" spc="-100" dirty="0">
                      <a:latin typeface="+mn-ea"/>
                      <a:ea typeface="+mn-ea"/>
                    </a:rPr>
                    <a:t>안에 있는 임의의 </a:t>
                  </a:r>
                  <a14:m>
                    <m:oMath xmlns:m="http://schemas.openxmlformats.org/officeDocument/2006/math"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𝑥</m:t>
                      </m:r>
                    </m:oMath>
                  </a14:m>
                  <a:r>
                    <a:rPr lang="ko-KR" altLang="en-US" spc="-100" dirty="0">
                      <a:latin typeface="+mn-ea"/>
                      <a:ea typeface="+mn-ea"/>
                    </a:rPr>
                    <a:t>에 대하여 </a:t>
                  </a:r>
                  <a14:m>
                    <m:oMath xmlns:m="http://schemas.openxmlformats.org/officeDocument/2006/math"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0 ≤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𝑝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 ≤ 1</m:t>
                      </m:r>
                    </m:oMath>
                  </a14:m>
                  <a:r>
                    <a:rPr lang="ko-KR" altLang="en-US" spc="-100" dirty="0">
                      <a:latin typeface="+mn-ea"/>
                      <a:ea typeface="+mn-ea"/>
                    </a:rPr>
                    <a:t>이다</a:t>
                  </a:r>
                  <a:r>
                    <a:rPr lang="en-US" altLang="ko-KR" spc="-100" dirty="0">
                      <a:latin typeface="+mn-ea"/>
                      <a:ea typeface="+mn-ea"/>
                    </a:rPr>
                    <a:t>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pc="-100" dirty="0" smtClean="0">
                      <a:latin typeface="+mn-ea"/>
                      <a:ea typeface="+mn-ea"/>
                    </a:rPr>
                    <a:t>② </a:t>
                  </a:r>
                  <a:r>
                    <a:rPr lang="ko-KR" altLang="en-US" spc="-100" dirty="0" smtClean="0">
                      <a:latin typeface="+mn-ea"/>
                      <a:ea typeface="+mn-ea"/>
                    </a:rPr>
                    <a:t>상태공간 </a:t>
                  </a:r>
                  <a14:m>
                    <m:oMath xmlns:m="http://schemas.openxmlformats.org/officeDocument/2006/math"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𝑆</m:t>
                      </m:r>
                      <m:r>
                        <a:rPr lang="en-US" altLang="ko-KR" i="1" spc="-100" baseline="-25000" dirty="0">
                          <a:latin typeface="Cambria Math"/>
                          <a:ea typeface="+mn-ea"/>
                        </a:rPr>
                        <m:t>𝑋</m:t>
                      </m:r>
                    </m:oMath>
                  </a14:m>
                  <a:r>
                    <a:rPr lang="en-US" altLang="ko-KR" spc="-100" dirty="0">
                      <a:latin typeface="+mn-ea"/>
                      <a:ea typeface="+mn-ea"/>
                    </a:rPr>
                    <a:t> </a:t>
                  </a:r>
                  <a:r>
                    <a:rPr lang="ko-KR" altLang="en-US" spc="-100" dirty="0">
                      <a:latin typeface="+mn-ea"/>
                      <a:ea typeface="+mn-ea"/>
                    </a:rPr>
                    <a:t>안에 있는 모든 실수에 대한 </a:t>
                  </a:r>
                  <a14:m>
                    <m:oMath xmlns:m="http://schemas.openxmlformats.org/officeDocument/2006/math"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𝑝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</m:t>
                      </m:r>
                    </m:oMath>
                  </a14:m>
                  <a:r>
                    <a:rPr lang="ko-KR" altLang="en-US" spc="-100" dirty="0">
                      <a:latin typeface="+mn-ea"/>
                      <a:ea typeface="+mn-ea"/>
                    </a:rPr>
                    <a:t>의 합은 </a:t>
                  </a:r>
                  <a:r>
                    <a:rPr lang="en-US" altLang="ko-KR" spc="-100" dirty="0">
                      <a:latin typeface="+mn-ea"/>
                      <a:ea typeface="+mn-ea"/>
                    </a:rPr>
                    <a:t>1</a:t>
                  </a:r>
                  <a:r>
                    <a:rPr lang="ko-KR" altLang="en-US" spc="-100" dirty="0">
                      <a:latin typeface="+mn-ea"/>
                      <a:ea typeface="+mn-ea"/>
                    </a:rPr>
                    <a:t>이다</a:t>
                  </a:r>
                  <a:r>
                    <a:rPr lang="en-US" altLang="ko-KR" spc="-100" dirty="0">
                      <a:latin typeface="+mn-ea"/>
                      <a:ea typeface="+mn-ea"/>
                    </a:rPr>
                    <a:t>. </a:t>
                  </a:r>
                  <a:r>
                    <a:rPr lang="ko-KR" altLang="en-US" spc="-100" dirty="0">
                      <a:latin typeface="+mn-ea"/>
                      <a:ea typeface="+mn-ea"/>
                    </a:rPr>
                    <a:t>즉</a:t>
                  </a:r>
                  <a:r>
                    <a:rPr lang="en-US" altLang="ko-KR" spc="-100" dirty="0">
                      <a:latin typeface="+mn-ea"/>
                      <a:ea typeface="+mn-ea"/>
                    </a:rPr>
                    <a:t>,</a:t>
                  </a:r>
                  <a:endParaRPr lang="ko-KR" altLang="en-US" spc="-1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5" name="직사각형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600" y="875437"/>
                  <a:ext cx="7632848" cy="92333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639" b="-3289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개체 2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41861219"/>
                    </p:ext>
                  </p:extLst>
                </p:nvPr>
              </p:nvGraphicFramePr>
              <p:xfrm>
                <a:off x="6626225" y="1328738"/>
                <a:ext cx="1225550" cy="5778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8935" name="Equation" r:id="rId7" imgW="761669" imgH="368140" progId="Equation.DSMT4">
                        <p:embed/>
                      </p:oleObj>
                    </mc:Choice>
                    <mc:Fallback>
                      <p:oleObj name="Equation" r:id="rId7" imgW="761669" imgH="3681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626225" y="1328738"/>
                              <a:ext cx="1225550" cy="577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6" name="개체 2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41861219"/>
                    </p:ext>
                  </p:extLst>
                </p:nvPr>
              </p:nvGraphicFramePr>
              <p:xfrm>
                <a:off x="6626225" y="1328738"/>
                <a:ext cx="1225550" cy="5778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8885" name="Equation" r:id="rId9" imgW="761669" imgH="368140" progId="Equation.DSMT4">
                        <p:embed/>
                      </p:oleObj>
                    </mc:Choice>
                    <mc:Fallback>
                      <p:oleObj name="Equation" r:id="rId9" imgW="761669" imgH="3681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626225" y="1328738"/>
                              <a:ext cx="1225550" cy="57785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268469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67544" y="898396"/>
            <a:ext cx="8028756" cy="1438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확률질량함수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probability mass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function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이산확률변수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가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취하는 개개의 </a:t>
                </a:r>
                <a:r>
                  <a:rPr lang="ko-KR" altLang="en-US" sz="2000" dirty="0">
                    <a:latin typeface="+mn-ea"/>
                    <a:ea typeface="+mn-ea"/>
                  </a:rPr>
                  <a:t>값에 확률을 대응시키고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그 </a:t>
                </a:r>
                <a:r>
                  <a:rPr lang="ko-KR" altLang="en-US" sz="2000" dirty="0">
                    <a:latin typeface="+mn-ea"/>
                    <a:ea typeface="+mn-ea"/>
                  </a:rPr>
                  <a:t>외의 모든 실수에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0</m:t>
                    </m:r>
                  </m:oMath>
                </a14:m>
                <a:r>
                  <a:rPr lang="ko-KR" altLang="en-US" sz="2000" dirty="0" smtClean="0">
                    <a:latin typeface="+mn-ea"/>
                    <a:ea typeface="+mn-ea"/>
                  </a:rPr>
                  <a:t>을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대응시키는 </a:t>
                </a:r>
                <a:r>
                  <a:rPr lang="ko-KR" altLang="en-US" sz="2000" dirty="0">
                    <a:latin typeface="+mn-ea"/>
                    <a:ea typeface="+mn-ea"/>
                  </a:rPr>
                  <a:t>함수</a:t>
                </a:r>
                <a:r>
                  <a:rPr lang="en-US" altLang="ko-KR" sz="2000" i="1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874" t="-3012" b="-10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/>
          <p:cNvSpPr/>
          <p:nvPr/>
        </p:nvSpPr>
        <p:spPr>
          <a:xfrm>
            <a:off x="2833936" y="2641600"/>
            <a:ext cx="2906464" cy="996032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467544" y="4479796"/>
            <a:ext cx="8028756" cy="14384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67544" y="4013200"/>
            <a:ext cx="8028756" cy="4699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76200"/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확률질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량</a:t>
            </a:r>
            <a:r>
              <a:rPr lang="ko-KR" altLang="en-US" sz="2000" b="1" dirty="0" smtClean="0">
                <a:solidFill>
                  <a:schemeClr val="bg1"/>
                </a:solidFill>
                <a:latin typeface="+mn-ea"/>
              </a:rPr>
              <a:t>함수의</a:t>
            </a:r>
            <a:r>
              <a:rPr lang="en-US" altLang="ko-KR" sz="2000" b="1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직사각형 24"/>
              <p:cNvSpPr/>
              <p:nvPr/>
            </p:nvSpPr>
            <p:spPr>
              <a:xfrm>
                <a:off x="611560" y="4653136"/>
                <a:ext cx="763284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pc="-100" dirty="0">
                    <a:latin typeface="+mn-ea"/>
                  </a:rPr>
                  <a:t>① </a:t>
                </a:r>
                <a:r>
                  <a:rPr lang="ko-KR" altLang="en-US" dirty="0" smtClean="0">
                    <a:latin typeface="+mn-ea"/>
                    <a:ea typeface="+mn-ea"/>
                  </a:rPr>
                  <a:t>임의의 </a:t>
                </a:r>
                <a:r>
                  <a:rPr lang="ko-KR" altLang="en-US" dirty="0">
                    <a:latin typeface="+mn-ea"/>
                    <a:ea typeface="+mn-ea"/>
                  </a:rPr>
                  <a:t>실수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0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≤ 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pc="-100" dirty="0">
                    <a:latin typeface="+mn-ea"/>
                  </a:rPr>
                  <a:t>② </a:t>
                </a:r>
                <a:r>
                  <a:rPr lang="ko-KR" altLang="en-US" dirty="0" smtClean="0">
                    <a:latin typeface="+mn-ea"/>
                    <a:ea typeface="+mn-ea"/>
                  </a:rPr>
                  <a:t>모든 </a:t>
                </a:r>
                <a:r>
                  <a:rPr lang="ko-KR" altLang="en-US" dirty="0">
                    <a:latin typeface="+mn-ea"/>
                    <a:ea typeface="+mn-ea"/>
                  </a:rPr>
                  <a:t>실수에 대한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합은 </a:t>
                </a:r>
                <a:r>
                  <a:rPr lang="en-US" altLang="ko-KR" dirty="0">
                    <a:latin typeface="+mn-ea"/>
                    <a:ea typeface="+mn-ea"/>
                  </a:rPr>
                  <a:t>1</a:t>
                </a:r>
                <a:r>
                  <a:rPr lang="ko-KR" altLang="en-US" dirty="0">
                    <a:latin typeface="+mn-ea"/>
                    <a:ea typeface="+mn-ea"/>
                  </a:rPr>
                  <a:t>이다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r>
                  <a:rPr lang="ko-KR" altLang="en-US" dirty="0">
                    <a:latin typeface="+mn-ea"/>
                    <a:ea typeface="+mn-ea"/>
                  </a:rPr>
                  <a:t>즉</a:t>
                </a:r>
                <a:r>
                  <a:rPr lang="en-US" altLang="ko-KR" dirty="0">
                    <a:latin typeface="+mn-ea"/>
                    <a:ea typeface="+mn-ea"/>
                  </a:rPr>
                  <a:t>,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직사각형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653136"/>
                <a:ext cx="7632848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639" b="-32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349685"/>
              </p:ext>
            </p:extLst>
          </p:nvPr>
        </p:nvGraphicFramePr>
        <p:xfrm>
          <a:off x="3182938" y="2789238"/>
          <a:ext cx="2138362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0" name="Equation" r:id="rId5" imgW="1435100" imgH="482600" progId="Equation.DSMT4">
                  <p:embed/>
                </p:oleObj>
              </mc:Choice>
              <mc:Fallback>
                <p:oleObj name="Equation" r:id="rId5" imgW="1435100" imgH="482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938" y="2789238"/>
                        <a:ext cx="2138362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793596"/>
              </p:ext>
            </p:extLst>
          </p:nvPr>
        </p:nvGraphicFramePr>
        <p:xfrm>
          <a:off x="5178425" y="5122863"/>
          <a:ext cx="1347788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81" name="Equation" r:id="rId7" imgW="837836" imgH="342751" progId="Equation.DSMT4">
                  <p:embed/>
                </p:oleObj>
              </mc:Choice>
              <mc:Fallback>
                <p:oleObj name="Equation" r:id="rId7" imgW="837836" imgH="342751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8425" y="5122863"/>
                        <a:ext cx="1347788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6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67544" y="898396"/>
            <a:ext cx="8028756" cy="1438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확률분포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probability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이산확률변수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가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취하는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개개의 </a:t>
                </a:r>
                <a:r>
                  <a:rPr lang="ko-KR" altLang="en-US" sz="2000" dirty="0">
                    <a:latin typeface="+mn-ea"/>
                    <a:ea typeface="+mn-ea"/>
                  </a:rPr>
                  <a:t>값에 대응하는 확률을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나타내는 </a:t>
                </a:r>
                <a:r>
                  <a:rPr lang="ko-KR" altLang="en-US" sz="2000" dirty="0">
                    <a:latin typeface="+mn-ea"/>
                    <a:ea typeface="+mn-ea"/>
                  </a:rPr>
                  <a:t>표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:r>
                  <a:rPr lang="ko-KR" altLang="en-US" sz="2000" dirty="0">
                    <a:latin typeface="+mn-ea"/>
                    <a:ea typeface="+mn-ea"/>
                  </a:rPr>
                  <a:t>함수 또는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확률히스토그램을 의미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874" t="-3012" b="-10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611560" y="2564904"/>
            <a:ext cx="7872040" cy="561109"/>
            <a:chOff x="611560" y="2780928"/>
            <a:chExt cx="7872040" cy="561109"/>
          </a:xfrm>
        </p:grpSpPr>
        <p:sp>
          <p:nvSpPr>
            <p:cNvPr id="12" name="순서도: 순차적 액세스 저장소 11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4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spcBef>
                      <a:spcPts val="1200"/>
                    </a:spcBef>
                    <a:buSzPct val="90000"/>
                    <a:buNone/>
                    <a:defRPr/>
                  </a:pP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</m:oMath>
                  </a14:m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 :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동전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세 번 던지기에서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𝑯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의 수</a:t>
                  </a:r>
                  <a:endParaRPr lang="en-US" altLang="ko-KR" sz="2000" b="1" spc="-50" dirty="0">
                    <a:solidFill>
                      <a:srgbClr val="00A0C6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t="-7576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333500" y="3200276"/>
                <a:ext cx="7086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Cambria Math"/>
                    <a:ea typeface="+mn-ea"/>
                  </a:rPr>
                  <a:t>의 확률질량함수 </a:t>
                </a:r>
                <a:r>
                  <a:rPr lang="en-US" altLang="ko-KR" sz="2000" spc="-100" dirty="0">
                    <a:latin typeface="Cambria Math"/>
                    <a:ea typeface="+mn-ea"/>
                  </a:rPr>
                  <a:t>:</a:t>
                </a:r>
                <a:endParaRPr lang="ko-KR" altLang="en-US" sz="2000" spc="-100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3200276"/>
                <a:ext cx="7086600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00" y="3577015"/>
            <a:ext cx="3725210" cy="788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404" y="4869160"/>
            <a:ext cx="2421301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4794224" y="3234462"/>
            <a:ext cx="271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600" spc="-100" dirty="0">
                <a:solidFill>
                  <a:srgbClr val="006699"/>
                </a:solidFill>
                <a:latin typeface="Cambria Math"/>
                <a:ea typeface="+mn-ea"/>
              </a:rPr>
              <a:t> </a:t>
            </a:r>
            <a:r>
              <a:rPr lang="ko-KR" altLang="en-US" sz="1600" spc="-100" dirty="0" err="1">
                <a:solidFill>
                  <a:srgbClr val="006699"/>
                </a:solidFill>
                <a:latin typeface="Cambria Math"/>
                <a:ea typeface="+mn-ea"/>
              </a:rPr>
              <a:t>확률표에</a:t>
            </a:r>
            <a:r>
              <a:rPr lang="ko-KR" altLang="en-US" sz="1600" spc="-100" dirty="0">
                <a:solidFill>
                  <a:srgbClr val="006699"/>
                </a:solidFill>
                <a:latin typeface="Cambria Math"/>
                <a:ea typeface="+mn-ea"/>
              </a:rPr>
              <a:t> 의한 표현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94224" y="4521200"/>
            <a:ext cx="271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itchFamily="34" charset="0"/>
              <a:buChar char="•"/>
            </a:pPr>
            <a:r>
              <a:rPr lang="ko-KR" altLang="en-US" sz="1600" spc="-100" dirty="0" smtClean="0">
                <a:solidFill>
                  <a:srgbClr val="006699"/>
                </a:solidFill>
                <a:latin typeface="Cambria Math"/>
                <a:ea typeface="+mn-ea"/>
              </a:rPr>
              <a:t>그림표에 </a:t>
            </a:r>
            <a:r>
              <a:rPr lang="ko-KR" altLang="en-US" sz="1600" spc="-100" dirty="0">
                <a:solidFill>
                  <a:srgbClr val="006699"/>
                </a:solidFill>
                <a:latin typeface="Cambria Math"/>
                <a:ea typeface="+mn-ea"/>
              </a:rPr>
              <a:t>의한 표현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86125"/>
              </p:ext>
            </p:extLst>
          </p:nvPr>
        </p:nvGraphicFramePr>
        <p:xfrm>
          <a:off x="1349507" y="3971059"/>
          <a:ext cx="2725738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0" name="Equation" r:id="rId9" imgW="1828800" imgH="711200" progId="Equation.DSMT4">
                  <p:embed/>
                </p:oleObj>
              </mc:Choice>
              <mc:Fallback>
                <p:oleObj name="Equation" r:id="rId9" imgW="1828800" imgH="711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507" y="3971059"/>
                        <a:ext cx="2725738" cy="103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222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p:pic>
        <p:nvPicPr>
          <p:cNvPr id="16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761855"/>
            <a:ext cx="8724900" cy="2105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3528" y="2924944"/>
                <a:ext cx="8358246" cy="678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동전을 세 번 던질 때 나올 수 있는 모든 경우와 그에 대한 확률변수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그리고 확률은 다음 표와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924944"/>
                <a:ext cx="8358246" cy="678712"/>
              </a:xfrm>
              <a:prstGeom prst="rect">
                <a:avLst/>
              </a:prstGeom>
              <a:blipFill rotWithShape="1">
                <a:blip r:embed="rId3"/>
                <a:stretch>
                  <a:fillRect l="-438" t="-901" r="-146" b="-1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6" y="3563263"/>
            <a:ext cx="6723744" cy="154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914333" y="5213592"/>
                <a:ext cx="3240360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상태공간은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𝑆</m:t>
                    </m:r>
                    <m:r>
                      <a:rPr lang="en-US" altLang="ko-KR" sz="17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= { 1, 3 }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확률질량함수는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333" y="5213592"/>
                <a:ext cx="3240360" cy="877163"/>
              </a:xfrm>
              <a:prstGeom prst="rect">
                <a:avLst/>
              </a:prstGeom>
              <a:blipFill rotWithShape="1">
                <a:blip r:embed="rId5"/>
                <a:stretch>
                  <a:fillRect l="-1128" t="-2778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1"/>
          <a:stretch/>
        </p:blipFill>
        <p:spPr bwMode="auto">
          <a:xfrm>
            <a:off x="5010677" y="5230732"/>
            <a:ext cx="2359970" cy="1364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49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 구하기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7601457"/>
              </p:ext>
            </p:extLst>
          </p:nvPr>
        </p:nvGraphicFramePr>
        <p:xfrm>
          <a:off x="255588" y="904875"/>
          <a:ext cx="4246562" cy="149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8" name="Equation" r:id="rId3" imgW="2641600" imgH="952500" progId="Equation.DSMT4">
                  <p:embed/>
                </p:oleObj>
              </mc:Choice>
              <mc:Fallback>
                <p:oleObj name="Equation" r:id="rId3" imgW="2641600" imgH="9525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8" y="904875"/>
                        <a:ext cx="4246562" cy="149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26422" y="863767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422" y="1493908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6422" y="2036064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③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564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772428"/>
            <a:ext cx="8839199" cy="374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7158" y="4737912"/>
                <a:ext cx="8429684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비례상수를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𝑘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라 하면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확률질량함수는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737912"/>
                <a:ext cx="8429684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507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332151"/>
              </p:ext>
            </p:extLst>
          </p:nvPr>
        </p:nvGraphicFramePr>
        <p:xfrm>
          <a:off x="2792413" y="5229200"/>
          <a:ext cx="2641793" cy="650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9" name="Equation" r:id="rId5" imgW="1917360" imgH="482400" progId="Equation.DSMT4">
                  <p:embed/>
                </p:oleObj>
              </mc:Choice>
              <mc:Fallback>
                <p:oleObj name="Equation" r:id="rId5" imgW="19173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2413" y="5229200"/>
                        <a:ext cx="2641793" cy="6501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08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836" y="817009"/>
            <a:ext cx="7940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그러면 확률질량함수의 성질에 의해 다음이 성립한다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047836"/>
              </p:ext>
            </p:extLst>
          </p:nvPr>
        </p:nvGraphicFramePr>
        <p:xfrm>
          <a:off x="2905668" y="1373370"/>
          <a:ext cx="3952428" cy="4714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23" name="Equation" r:id="rId3" imgW="2806560" imgH="342720" progId="Equation.DSMT4">
                  <p:embed/>
                </p:oleObj>
              </mc:Choice>
              <mc:Fallback>
                <p:oleObj name="Equation" r:id="rId3" imgW="280656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668" y="1373370"/>
                        <a:ext cx="3952428" cy="47145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22836" y="2105743"/>
                <a:ext cx="7940164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𝑘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1/21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확률질량함수는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836" y="2105743"/>
                <a:ext cx="7940164" cy="353943"/>
              </a:xfrm>
              <a:prstGeom prst="rect">
                <a:avLst/>
              </a:prstGeom>
              <a:blipFill rotWithShape="1">
                <a:blip r:embed="rId5"/>
                <a:stretch>
                  <a:fillRect l="-537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7450596"/>
              </p:ext>
            </p:extLst>
          </p:nvPr>
        </p:nvGraphicFramePr>
        <p:xfrm>
          <a:off x="3262361" y="2573352"/>
          <a:ext cx="2677017" cy="855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24" name="Equation" r:id="rId6" imgW="1942920" imgH="634680" progId="Equation.DSMT4">
                  <p:embed/>
                </p:oleObj>
              </mc:Choice>
              <mc:Fallback>
                <p:oleObj name="Equation" r:id="rId6" imgW="19429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2361" y="2573352"/>
                        <a:ext cx="2677017" cy="85564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57158" y="4026550"/>
                <a:ext cx="8429684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2 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또는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3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일 확률은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026550"/>
                <a:ext cx="8429684" cy="353943"/>
              </a:xfrm>
              <a:prstGeom prst="rect">
                <a:avLst/>
              </a:prstGeom>
              <a:blipFill rotWithShape="1">
                <a:blip r:embed="rId8"/>
                <a:stretch>
                  <a:fillRect l="-507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3088461"/>
              </p:ext>
            </p:extLst>
          </p:nvPr>
        </p:nvGraphicFramePr>
        <p:xfrm>
          <a:off x="1289050" y="4537554"/>
          <a:ext cx="6419850" cy="547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25" name="Equation" r:id="rId9" imgW="4508500" imgH="393700" progId="Equation.DSMT4">
                  <p:embed/>
                </p:oleObj>
              </mc:Choice>
              <mc:Fallback>
                <p:oleObj name="Equation" r:id="rId9" imgW="4508500" imgH="393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9050" y="4537554"/>
                        <a:ext cx="6419850" cy="5476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948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57158" y="847110"/>
                <a:ext cx="8429684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나온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눈이 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이상 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5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이하인 사건은 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3 ≤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≤ 5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구하고자 하는 확률은 다음과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847110"/>
                <a:ext cx="8429684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507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8591903"/>
              </p:ext>
            </p:extLst>
          </p:nvPr>
        </p:nvGraphicFramePr>
        <p:xfrm>
          <a:off x="1811338" y="1271736"/>
          <a:ext cx="53752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09" name="Equation" r:id="rId4" imgW="3606800" imgH="393700" progId="Equation.DSMT4">
                  <p:embed/>
                </p:oleObj>
              </mc:Choice>
              <mc:Fallback>
                <p:oleObj name="Equation" r:id="rId4" imgW="3606800" imgH="393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38" y="1271736"/>
                        <a:ext cx="53752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57158" y="2418164"/>
                <a:ext cx="8429684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(d) 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나온 눈이 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이상인 사건은 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≥ 3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구하고자 하는 확률은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2418164"/>
                <a:ext cx="8429684" cy="353943"/>
              </a:xfrm>
              <a:prstGeom prst="rect">
                <a:avLst/>
              </a:prstGeom>
              <a:blipFill rotWithShape="1">
                <a:blip r:embed="rId6"/>
                <a:stretch>
                  <a:fillRect l="-507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5511515"/>
              </p:ext>
            </p:extLst>
          </p:nvPr>
        </p:nvGraphicFramePr>
        <p:xfrm>
          <a:off x="1443038" y="2927920"/>
          <a:ext cx="611346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110" name="Equation" r:id="rId7" imgW="4102100" imgH="393700" progId="Equation.DSMT4">
                  <p:embed/>
                </p:oleObj>
              </mc:Choice>
              <mc:Fallback>
                <p:oleObj name="Equation" r:id="rId7" imgW="4102100" imgH="393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038" y="2927920"/>
                        <a:ext cx="6113462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89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14" y="738233"/>
            <a:ext cx="8837386" cy="2319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57158" y="3189876"/>
                <a:ext cx="8429684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확률질량함수는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3189876"/>
                <a:ext cx="8429684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507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083877"/>
              </p:ext>
            </p:extLst>
          </p:nvPr>
        </p:nvGraphicFramePr>
        <p:xfrm>
          <a:off x="2965450" y="3653595"/>
          <a:ext cx="2559050" cy="817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9" name="Equation" r:id="rId5" imgW="1943100" imgH="635000" progId="Equation.DSMT4">
                  <p:embed/>
                </p:oleObj>
              </mc:Choice>
              <mc:Fallback>
                <p:oleObj name="Equation" r:id="rId5" imgW="1943100" imgH="6350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450" y="3653595"/>
                        <a:ext cx="2559050" cy="8179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57158" y="4870802"/>
            <a:ext cx="8429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330200"/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구하고자 하는 확률은 다음과 같다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915021"/>
              </p:ext>
            </p:extLst>
          </p:nvPr>
        </p:nvGraphicFramePr>
        <p:xfrm>
          <a:off x="2274888" y="5232177"/>
          <a:ext cx="444817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30" name="Equation" r:id="rId7" imgW="2984500" imgH="393700" progId="Equation.DSMT4">
                  <p:embed/>
                </p:oleObj>
              </mc:Choice>
              <mc:Fallback>
                <p:oleObj name="Equation" r:id="rId7" imgW="29845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4888" y="5232177"/>
                        <a:ext cx="444817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194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57158" y="840376"/>
                <a:ext cx="8429684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&gt; 2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여사건은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2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구하고자 하는 확률은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840376"/>
                <a:ext cx="8429684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507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738714"/>
              </p:ext>
            </p:extLst>
          </p:nvPr>
        </p:nvGraphicFramePr>
        <p:xfrm>
          <a:off x="1593850" y="1412776"/>
          <a:ext cx="581183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21" name="Equation" r:id="rId4" imgW="3898900" imgH="431800" progId="Equation.DSMT4">
                  <p:embed/>
                </p:oleObj>
              </mc:Choice>
              <mc:Fallback>
                <p:oleObj name="Equation" r:id="rId4" imgW="38989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850" y="1412776"/>
                        <a:ext cx="581183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81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분포함수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898396"/>
            <a:ext cx="8028756" cy="1057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분포함수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function</a:t>
                </a:r>
                <a:r>
                  <a:rPr lang="ko-KR" altLang="en-US" sz="2000" b="1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임의의 </a:t>
                </a:r>
                <a:r>
                  <a:rPr lang="ko-KR" altLang="en-US" sz="2000" dirty="0">
                    <a:latin typeface="+mn-ea"/>
                    <a:ea typeface="+mn-ea"/>
                  </a:rPr>
                  <a:t>실수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대하여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다음과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같이 </a:t>
                </a:r>
                <a:r>
                  <a:rPr lang="ko-KR" altLang="en-US" sz="2000" dirty="0">
                    <a:latin typeface="+mn-ea"/>
                    <a:ea typeface="+mn-ea"/>
                  </a:rPr>
                  <a:t>정의되는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함수</a:t>
                </a:r>
                <a:endParaRPr lang="en-US" altLang="ko-KR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435007"/>
              </p:ext>
            </p:extLst>
          </p:nvPr>
        </p:nvGraphicFramePr>
        <p:xfrm>
          <a:off x="3095625" y="2467868"/>
          <a:ext cx="2441575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46" name="Equation" r:id="rId4" imgW="1637589" imgH="342751" progId="Equation.DSMT4">
                  <p:embed/>
                </p:oleObj>
              </mc:Choice>
              <mc:Fallback>
                <p:oleObj name="Equation" r:id="rId4" imgW="1637589" imgH="342751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25" y="2467868"/>
                        <a:ext cx="2441575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2833936" y="2226568"/>
            <a:ext cx="2906464" cy="914400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11560" y="3822902"/>
            <a:ext cx="7872040" cy="849212"/>
            <a:chOff x="611560" y="2780928"/>
            <a:chExt cx="7872040" cy="849212"/>
          </a:xfrm>
        </p:grpSpPr>
        <p:sp>
          <p:nvSpPr>
            <p:cNvPr id="11" name="순서도: 순차적 액세스 저장소 10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242084" y="36301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6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spcBef>
                      <a:spcPts val="1200"/>
                    </a:spcBef>
                    <a:buSzPct val="90000"/>
                    <a:buNone/>
                    <a:defRPr/>
                  </a:pP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동전 두 번 던지기에서 앞면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𝑯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이 나온 횟수를 확률변수 </a:t>
                  </a:r>
                  <a:r>
                    <a:rPr lang="en-US" altLang="ko-KR" sz="2000" b="1" spc="-50" dirty="0" smtClean="0">
                      <a:solidFill>
                        <a:srgbClr val="00A0C6"/>
                      </a:solidFill>
                    </a:rPr>
                    <a:t/>
                  </a:r>
                  <a:br>
                    <a:rPr lang="en-US" altLang="ko-KR" sz="2000" b="1" spc="-50" dirty="0" smtClean="0">
                      <a:solidFill>
                        <a:srgbClr val="00A0C6"/>
                      </a:solidFill>
                    </a:rPr>
                  </a:b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라 하면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,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확률질량함수는 다음과 같다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.</a:t>
                  </a:r>
                  <a:endParaRPr lang="ko-KR" altLang="en-US" sz="2000" b="1" spc="-50" dirty="0">
                    <a:solidFill>
                      <a:srgbClr val="00A0C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971" t="-7576" b="-10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0117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930392"/>
            <a:ext cx="3175000" cy="1090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5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분포함수</a:t>
            </a: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194" y="1179186"/>
            <a:ext cx="2771188" cy="2033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853" y="4293096"/>
            <a:ext cx="2783082" cy="196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9"/>
              <p:cNvSpPr txBox="1">
                <a:spLocks noChangeArrowheads="1"/>
              </p:cNvSpPr>
              <p:nvPr/>
            </p:nvSpPr>
            <p:spPr bwMode="auto">
              <a:xfrm>
                <a:off x="325259" y="899428"/>
                <a:ext cx="483094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 &lt; 0</m:t>
                    </m:r>
                  </m:oMath>
                </a14:m>
                <a:r>
                  <a:rPr lang="ko-KR" altLang="en-US" b="0" i="0" spc="-100" dirty="0" smtClean="0">
                    <a:latin typeface="+mn-ea"/>
                    <a:ea typeface="+mn-ea"/>
                  </a:rPr>
                  <a:t>에 </a:t>
                </a:r>
                <a:r>
                  <a:rPr lang="ko-KR" altLang="en-US" b="0" i="0" spc="-100" dirty="0">
                    <a:latin typeface="+mn-ea"/>
                    <a:ea typeface="+mn-ea"/>
                  </a:rPr>
                  <a:t>대하여 </a:t>
                </a:r>
                <a14:m>
                  <m:oMath xmlns:m="http://schemas.openxmlformats.org/officeDocument/2006/math"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b="0" i="0" spc="-100" dirty="0" smtClean="0">
                    <a:latin typeface="+mn-ea"/>
                    <a:ea typeface="+mn-ea"/>
                  </a:rPr>
                  <a:t>이면 </a:t>
                </a:r>
                <a14:m>
                  <m:oMath xmlns:m="http://schemas.openxmlformats.org/officeDocument/2006/math"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) = 0</m:t>
                    </m:r>
                  </m:oMath>
                </a14:m>
                <a:endParaRPr lang="en-US" altLang="ko-KR" b="0" i="1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259" y="899428"/>
                <a:ext cx="4830941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333" b="-2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6165166"/>
              </p:ext>
            </p:extLst>
          </p:nvPr>
        </p:nvGraphicFramePr>
        <p:xfrm>
          <a:off x="1260080" y="2315426"/>
          <a:ext cx="2159000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8" name="Equation" r:id="rId6" imgW="1447560" imgH="342720" progId="Equation.DSMT4">
                  <p:embed/>
                </p:oleObj>
              </mc:Choice>
              <mc:Fallback>
                <p:oleObj name="Equation" r:id="rId6" imgW="144756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080" y="2315426"/>
                        <a:ext cx="2159000" cy="49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27"/>
              <p:cNvSpPr txBox="1">
                <a:spLocks noChangeArrowheads="1"/>
              </p:cNvSpPr>
              <p:nvPr/>
            </p:nvSpPr>
            <p:spPr bwMode="auto">
              <a:xfrm>
                <a:off x="325259" y="3851756"/>
                <a:ext cx="561489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0 ≤ </m:t>
                    </m:r>
                    <m:r>
                      <a:rPr lang="en-US" altLang="ko-KR" b="0" i="1" spc="-100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b="0" i="1" spc="-100" dirty="0">
                        <a:latin typeface="Cambria Math"/>
                        <a:ea typeface="+mn-ea"/>
                      </a:rPr>
                      <m:t>&lt; 1</m:t>
                    </m:r>
                  </m:oMath>
                </a14:m>
                <a:r>
                  <a:rPr lang="ko-KR" altLang="en-US" b="0" i="0" spc="-100" dirty="0" smtClean="0">
                    <a:latin typeface="+mn-ea"/>
                    <a:ea typeface="+mn-ea"/>
                  </a:rPr>
                  <a:t>에 </a:t>
                </a:r>
                <a:r>
                  <a:rPr lang="ko-KR" altLang="en-US" b="0" i="0" spc="-100" dirty="0">
                    <a:latin typeface="+mn-ea"/>
                    <a:ea typeface="+mn-ea"/>
                  </a:rPr>
                  <a:t>대하여 </a:t>
                </a:r>
                <a14:m>
                  <m:oMath xmlns:m="http://schemas.openxmlformats.org/officeDocument/2006/math"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b="0" i="1" spc="-100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b="0" i="1" spc="-100" dirty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b="0" i="0" spc="-100" dirty="0" smtClean="0">
                    <a:latin typeface="+mn-ea"/>
                    <a:ea typeface="+mn-ea"/>
                  </a:rPr>
                  <a:t>이면 </a:t>
                </a:r>
                <a14:m>
                  <m:oMath xmlns:m="http://schemas.openxmlformats.org/officeDocument/2006/math"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(0) = 1/4, 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) = 0</m:t>
                    </m:r>
                  </m:oMath>
                </a14:m>
                <a:endParaRPr lang="en-US" altLang="ko-KR" b="0" i="1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259" y="3851756"/>
                <a:ext cx="5614894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333" b="-2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952331"/>
              </p:ext>
            </p:extLst>
          </p:nvPr>
        </p:nvGraphicFramePr>
        <p:xfrm>
          <a:off x="1108818" y="5104810"/>
          <a:ext cx="2841625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9" name="Equation" r:id="rId9" imgW="1904760" imgH="419040" progId="Equation.DSMT4">
                  <p:embed/>
                </p:oleObj>
              </mc:Choice>
              <mc:Fallback>
                <p:oleObj name="Equation" r:id="rId9" imgW="19047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818" y="5104810"/>
                        <a:ext cx="2841625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오른쪽 화살표 19"/>
          <p:cNvSpPr/>
          <p:nvPr/>
        </p:nvSpPr>
        <p:spPr>
          <a:xfrm rot="5400000">
            <a:off x="2149242" y="1330038"/>
            <a:ext cx="518120" cy="799484"/>
          </a:xfrm>
          <a:prstGeom prst="rightArrow">
            <a:avLst>
              <a:gd name="adj1" fmla="val 50000"/>
              <a:gd name="adj2" fmla="val 37744"/>
            </a:avLst>
          </a:prstGeom>
          <a:gradFill flip="none" rotWithShape="1">
            <a:gsLst>
              <a:gs pos="52000">
                <a:srgbClr val="8BE9FF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71600" y="2082552"/>
            <a:ext cx="2906464" cy="914400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31404" y="4962872"/>
            <a:ext cx="3452564" cy="914400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5400000">
            <a:off x="2185006" y="4251038"/>
            <a:ext cx="518120" cy="799484"/>
          </a:xfrm>
          <a:prstGeom prst="rightArrow">
            <a:avLst>
              <a:gd name="adj1" fmla="val 50000"/>
              <a:gd name="adj2" fmla="val 37744"/>
            </a:avLst>
          </a:prstGeom>
          <a:gradFill flip="none" rotWithShape="1">
            <a:gsLst>
              <a:gs pos="52000">
                <a:srgbClr val="8BE9FF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1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분포함수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9"/>
              <p:cNvSpPr txBox="1">
                <a:spLocks noChangeArrowheads="1"/>
              </p:cNvSpPr>
              <p:nvPr/>
            </p:nvSpPr>
            <p:spPr bwMode="auto">
              <a:xfrm>
                <a:off x="325259" y="899428"/>
                <a:ext cx="4830941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1≤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&lt; 2 </m:t>
                    </m:r>
                  </m:oMath>
                </a14:m>
                <a:r>
                  <a:rPr lang="ko-KR" altLang="en-US" spc="-100" dirty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pc="-100" dirty="0">
                    <a:latin typeface="+mn-ea"/>
                    <a:ea typeface="+mn-ea"/>
                  </a:rPr>
                  <a:t>이면</a:t>
                </a:r>
              </a:p>
              <a:p>
                <a:pPr algn="ctr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700" i="1" spc="-100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sz="1700" i="1" spc="-100" dirty="0">
                          <a:latin typeface="Cambria Math"/>
                          <a:ea typeface="+mn-ea"/>
                        </a:rPr>
                        <m:t>𝑓</m:t>
                      </m:r>
                      <m:r>
                        <a:rPr lang="en-US" altLang="ko-KR" sz="1700" i="1" spc="-100" dirty="0">
                          <a:latin typeface="Cambria Math"/>
                          <a:ea typeface="+mn-ea"/>
                        </a:rPr>
                        <m:t>(0) = 1/4,  </m:t>
                      </m:r>
                      <m:r>
                        <a:rPr lang="en-US" altLang="ko-KR" sz="1700" i="1" spc="-100" dirty="0">
                          <a:latin typeface="Cambria Math"/>
                          <a:ea typeface="+mn-ea"/>
                        </a:rPr>
                        <m:t>𝑓</m:t>
                      </m:r>
                      <m:r>
                        <a:rPr lang="en-US" altLang="ko-KR" sz="1700" i="1" spc="-100" dirty="0">
                          <a:latin typeface="Cambria Math"/>
                          <a:ea typeface="+mn-ea"/>
                        </a:rPr>
                        <m:t>(1) = 1/2,  </m:t>
                      </m:r>
                      <m:r>
                        <a:rPr lang="en-US" altLang="ko-KR" sz="1700" i="1" spc="-100" dirty="0">
                          <a:latin typeface="Cambria Math"/>
                          <a:ea typeface="+mn-ea"/>
                        </a:rPr>
                        <m:t>𝑓</m:t>
                      </m:r>
                      <m:r>
                        <a:rPr lang="en-US" altLang="ko-KR" sz="1700" i="1" spc="-100" dirty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sz="1700" i="1" spc="-100" dirty="0">
                          <a:latin typeface="Cambria Math"/>
                          <a:ea typeface="+mn-ea"/>
                        </a:rPr>
                        <m:t>𝑢</m:t>
                      </m:r>
                      <m:r>
                        <a:rPr lang="en-US" altLang="ko-KR" sz="1700" i="1" spc="-100" dirty="0">
                          <a:latin typeface="Cambria Math"/>
                          <a:ea typeface="+mn-ea"/>
                        </a:rPr>
                        <m:t>) = 0</m:t>
                      </m:r>
                    </m:oMath>
                  </m:oMathPara>
                </a14:m>
                <a:endParaRPr lang="en-US" altLang="ko-KR" sz="1700" i="1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259" y="899428"/>
                <a:ext cx="4830941" cy="646331"/>
              </a:xfrm>
              <a:prstGeom prst="rect">
                <a:avLst/>
              </a:prstGeom>
              <a:blipFill rotWithShape="1">
                <a:blip r:embed="rId3"/>
                <a:stretch>
                  <a:fillRect t="-4717" b="-566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오른쪽 화살표 19"/>
          <p:cNvSpPr/>
          <p:nvPr/>
        </p:nvSpPr>
        <p:spPr>
          <a:xfrm rot="5400000">
            <a:off x="2573040" y="1488118"/>
            <a:ext cx="518120" cy="799484"/>
          </a:xfrm>
          <a:prstGeom prst="rightArrow">
            <a:avLst>
              <a:gd name="adj1" fmla="val 50000"/>
              <a:gd name="adj2" fmla="val 37744"/>
            </a:avLst>
          </a:prstGeom>
          <a:gradFill flip="none" rotWithShape="1">
            <a:gsLst>
              <a:gs pos="52000">
                <a:srgbClr val="8BE9FF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3100" y="2240632"/>
            <a:ext cx="4318000" cy="914400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1" y="1309118"/>
            <a:ext cx="2730499" cy="204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852" y="4337754"/>
            <a:ext cx="2658008" cy="204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878070"/>
              </p:ext>
            </p:extLst>
          </p:nvPr>
        </p:nvGraphicFramePr>
        <p:xfrm>
          <a:off x="1009650" y="2391693"/>
          <a:ext cx="34480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5" name="Equation" r:id="rId6" imgW="2311400" imgH="419100" progId="Equation.DSMT4">
                  <p:embed/>
                </p:oleObj>
              </mc:Choice>
              <mc:Fallback>
                <p:oleObj name="Equation" r:id="rId6" imgW="2311400" imgH="4191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9650" y="2391693"/>
                        <a:ext cx="34480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 Box 19"/>
              <p:cNvSpPr txBox="1">
                <a:spLocks noChangeArrowheads="1"/>
              </p:cNvSpPr>
              <p:nvPr/>
            </p:nvSpPr>
            <p:spPr bwMode="auto">
              <a:xfrm>
                <a:off x="325259" y="3789040"/>
                <a:ext cx="4830941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≥ 2 </m:t>
                    </m:r>
                  </m:oMath>
                </a14:m>
                <a:r>
                  <a:rPr lang="ko-KR" altLang="en-US" spc="-100" dirty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pc="-100" dirty="0">
                    <a:latin typeface="+mn-ea"/>
                    <a:ea typeface="+mn-ea"/>
                  </a:rPr>
                  <a:t>이면</a:t>
                </a:r>
              </a:p>
              <a:p>
                <a:pPr>
                  <a:spcBef>
                    <a:spcPts val="0"/>
                  </a:spcBef>
                </a:pPr>
                <a:r>
                  <a:rPr lang="ko-KR" altLang="en-US" spc="-1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(0) = 1/4,  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(1) = 1/2,  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(2) = 1/4,  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) = 0</m:t>
                    </m:r>
                  </m:oMath>
                </a14:m>
                <a:endParaRPr lang="en-US" altLang="ko-KR" sz="1700" i="1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8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259" y="3789040"/>
                <a:ext cx="4830941" cy="646331"/>
              </a:xfrm>
              <a:prstGeom prst="rect">
                <a:avLst/>
              </a:prstGeom>
              <a:blipFill rotWithShape="1">
                <a:blip r:embed="rId8"/>
                <a:stretch>
                  <a:fillRect t="-4717" b="-754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오른쪽 화살표 28"/>
          <p:cNvSpPr/>
          <p:nvPr/>
        </p:nvSpPr>
        <p:spPr>
          <a:xfrm rot="5400000">
            <a:off x="2573040" y="4441505"/>
            <a:ext cx="518120" cy="799484"/>
          </a:xfrm>
          <a:prstGeom prst="rightArrow">
            <a:avLst>
              <a:gd name="adj1" fmla="val 50000"/>
              <a:gd name="adj2" fmla="val 37744"/>
            </a:avLst>
          </a:prstGeom>
          <a:gradFill flip="none" rotWithShape="1">
            <a:gsLst>
              <a:gs pos="52000">
                <a:srgbClr val="8BE9FF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73100" y="5194019"/>
            <a:ext cx="4318000" cy="914400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411224"/>
              </p:ext>
            </p:extLst>
          </p:nvPr>
        </p:nvGraphicFramePr>
        <p:xfrm>
          <a:off x="755576" y="5409250"/>
          <a:ext cx="4016375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6" name="Equation" r:id="rId9" imgW="2692400" imgH="342900" progId="Equation.DSMT4">
                  <p:embed/>
                </p:oleObj>
              </mc:Choice>
              <mc:Fallback>
                <p:oleObj name="Equation" r:id="rId9" imgW="2692400" imgH="3429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5409250"/>
                        <a:ext cx="4016375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27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분포함수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9"/>
              <p:cNvSpPr txBox="1">
                <a:spLocks noChangeArrowheads="1"/>
              </p:cNvSpPr>
              <p:nvPr/>
            </p:nvSpPr>
            <p:spPr bwMode="auto">
              <a:xfrm>
                <a:off x="325259" y="899428"/>
                <a:ext cx="4830941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tabLst>
                    <a:tab pos="1168400" algn="l"/>
                  </a:tabLst>
                </a:pP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pc="-100" dirty="0">
                    <a:latin typeface="Cambria Math"/>
                    <a:ea typeface="+mn-ea"/>
                  </a:rPr>
                  <a:t>의 분포함수 </a:t>
                </a:r>
                <a:r>
                  <a:rPr lang="en-US" altLang="ko-KR" spc="-100" dirty="0">
                    <a:latin typeface="Cambria Math"/>
                    <a:ea typeface="+mn-ea"/>
                  </a:rPr>
                  <a:t>:</a:t>
                </a:r>
              </a:p>
            </p:txBody>
          </p:sp>
        </mc:Choice>
        <mc:Fallback xmlns="">
          <p:sp>
            <p:nvSpPr>
              <p:cNvPr id="16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259" y="899428"/>
                <a:ext cx="4830941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333" b="-2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434" y="845220"/>
            <a:ext cx="2962966" cy="239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Box 19"/>
              <p:cNvSpPr txBox="1">
                <a:spLocks noChangeArrowheads="1"/>
              </p:cNvSpPr>
              <p:nvPr/>
            </p:nvSpPr>
            <p:spPr bwMode="auto">
              <a:xfrm>
                <a:off x="325259" y="3820428"/>
                <a:ext cx="8552041" cy="4031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ko-KR" altLang="en-US" spc="-100" dirty="0">
                    <a:latin typeface="+mn-ea"/>
                    <a:ea typeface="+mn-ea"/>
                  </a:rPr>
                  <a:t>불연속 점과 확률의 관계 </a:t>
                </a:r>
                <a:r>
                  <a:rPr lang="en-US" altLang="ko-KR" spc="-100" dirty="0">
                    <a:latin typeface="+mn-ea"/>
                    <a:ea typeface="+mn-ea"/>
                  </a:rPr>
                  <a:t>:  </a:t>
                </a:r>
                <a14:m>
                  <m:oMath xmlns:m="http://schemas.openxmlformats.org/officeDocument/2006/math"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𝑷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𝑿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𝒙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) = 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𝑭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𝒙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) – 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𝑭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𝒙</m:t>
                    </m:r>
                    <m:r>
                      <a:rPr lang="en-US" altLang="ko-KR" b="1" i="1" spc="-100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−) </m:t>
                    </m:r>
                  </m:oMath>
                </a14:m>
                <a:r>
                  <a:rPr lang="en-US" altLang="ko-KR" i="1" spc="-100" dirty="0">
                    <a:latin typeface="+mn-ea"/>
                    <a:ea typeface="+mn-ea"/>
                  </a:rPr>
                  <a:t>,   </a:t>
                </a:r>
                <a:r>
                  <a:rPr lang="ko-KR" altLang="en-US" spc="-100" dirty="0">
                    <a:latin typeface="+mn-ea"/>
                    <a:ea typeface="+mn-ea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−)</m:t>
                    </m:r>
                  </m:oMath>
                </a14:m>
                <a:r>
                  <a:rPr lang="ko-KR" altLang="en-US" spc="-100" dirty="0">
                    <a:latin typeface="+mn-ea"/>
                    <a:ea typeface="+mn-ea"/>
                  </a:rPr>
                  <a:t>는 </a:t>
                </a:r>
                <a:r>
                  <a:rPr lang="ko-KR" altLang="en-US" spc="-100" dirty="0" err="1">
                    <a:latin typeface="+mn-ea"/>
                    <a:ea typeface="+mn-ea"/>
                  </a:rPr>
                  <a:t>좌극한</a:t>
                </a:r>
                <a:r>
                  <a:rPr lang="ko-KR" altLang="en-US" spc="-100" dirty="0">
                    <a:latin typeface="+mn-ea"/>
                    <a:ea typeface="+mn-ea"/>
                  </a:rPr>
                  <a:t> 값</a:t>
                </a:r>
                <a:endParaRPr lang="en-US" altLang="ko-KR" i="1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259" y="3820428"/>
                <a:ext cx="8552041" cy="403124"/>
              </a:xfrm>
              <a:prstGeom prst="rect">
                <a:avLst/>
              </a:prstGeom>
              <a:blipFill rotWithShape="1">
                <a:blip r:embed="rId5"/>
                <a:stretch>
                  <a:fillRect l="-570" b="-2272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144136"/>
              </p:ext>
            </p:extLst>
          </p:nvPr>
        </p:nvGraphicFramePr>
        <p:xfrm>
          <a:off x="971600" y="4437112"/>
          <a:ext cx="2514600" cy="1679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4600"/>
                <a:gridCol w="1270000"/>
              </a:tblGrid>
              <a:tr h="41566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i="0" spc="-100" baseline="0" dirty="0" smtClean="0">
                          <a:latin typeface="Book Antiqua" pitchFamily="18" charset="0"/>
                        </a:rPr>
                        <a:t>불연속 점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i="0" spc="-100" baseline="0" dirty="0" smtClean="0">
                          <a:latin typeface="Book Antiqua" pitchFamily="18" charset="0"/>
                        </a:rPr>
                        <a:t>점프크기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99"/>
                    </a:solidFill>
                  </a:tcPr>
                </a:tc>
              </a:tr>
              <a:tr h="421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1" dirty="0" smtClean="0">
                          <a:latin typeface="Book Antiqua" pitchFamily="18" charset="0"/>
                        </a:rPr>
                        <a:t>x = 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¼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1" dirty="0" smtClean="0">
                          <a:latin typeface="Book Antiqua" pitchFamily="18" charset="0"/>
                        </a:rPr>
                        <a:t>x = 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½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1" dirty="0" smtClean="0">
                          <a:latin typeface="Book Antiqua" pitchFamily="18" charset="0"/>
                        </a:rPr>
                        <a:t>x = 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¼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129336"/>
              </p:ext>
            </p:extLst>
          </p:nvPr>
        </p:nvGraphicFramePr>
        <p:xfrm>
          <a:off x="4768676" y="4437112"/>
          <a:ext cx="3187700" cy="16799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9600"/>
                <a:gridCol w="1308100"/>
              </a:tblGrid>
              <a:tr h="415663">
                <a:tc>
                  <a:txBody>
                    <a:bodyPr/>
                    <a:lstStyle/>
                    <a:p>
                      <a:pPr algn="ctr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</a:pPr>
                      <a:r>
                        <a:rPr lang="ko-KR" altLang="en-US" b="1" i="0" dirty="0" smtClean="0">
                          <a:latin typeface="Book Antiqua" pitchFamily="18" charset="0"/>
                        </a:rPr>
                        <a:t>확률변수 </a:t>
                      </a:r>
                      <a:r>
                        <a:rPr lang="en-US" altLang="ko-KR" b="1" i="1" dirty="0" smtClean="0">
                          <a:latin typeface="Book Antiqua" pitchFamily="18" charset="0"/>
                        </a:rPr>
                        <a:t>X = x</a:t>
                      </a:r>
                      <a:endParaRPr lang="en-US" altLang="ko-KR" b="1" i="1" dirty="0"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</a:pPr>
                      <a:r>
                        <a:rPr lang="en-US" altLang="ko-KR" b="1" i="1" dirty="0" smtClean="0">
                          <a:latin typeface="Book Antiqua" pitchFamily="18" charset="0"/>
                        </a:rPr>
                        <a:t>P(X = x)</a:t>
                      </a:r>
                      <a:endParaRPr lang="en-US" altLang="ko-KR" b="1" i="1" dirty="0"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99"/>
                    </a:solidFill>
                  </a:tcPr>
                </a:tc>
              </a:tr>
              <a:tr h="421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1" dirty="0" smtClean="0">
                          <a:latin typeface="Book Antiqua" pitchFamily="18" charset="0"/>
                        </a:rPr>
                        <a:t>x = 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¼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1" dirty="0" smtClean="0">
                          <a:latin typeface="Book Antiqua" pitchFamily="18" charset="0"/>
                        </a:rPr>
                        <a:t>x = 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½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143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i="1" dirty="0" smtClean="0">
                          <a:latin typeface="Book Antiqua" pitchFamily="18" charset="0"/>
                        </a:rPr>
                        <a:t>x = 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¼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2" name="오른쪽 화살표 71"/>
          <p:cNvSpPr/>
          <p:nvPr/>
        </p:nvSpPr>
        <p:spPr>
          <a:xfrm>
            <a:off x="3914542" y="4784438"/>
            <a:ext cx="518120" cy="799484"/>
          </a:xfrm>
          <a:prstGeom prst="rightArrow">
            <a:avLst>
              <a:gd name="adj1" fmla="val 50000"/>
              <a:gd name="adj2" fmla="val 37744"/>
            </a:avLst>
          </a:prstGeom>
          <a:gradFill flip="none" rotWithShape="1">
            <a:gsLst>
              <a:gs pos="52000">
                <a:srgbClr val="8BE9FF"/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044193"/>
              </p:ext>
            </p:extLst>
          </p:nvPr>
        </p:nvGraphicFramePr>
        <p:xfrm>
          <a:off x="1000125" y="1340768"/>
          <a:ext cx="3144838" cy="184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3" name="Equation" r:id="rId6" imgW="2108200" imgH="1270000" progId="Equation.DSMT4">
                  <p:embed/>
                </p:oleObj>
              </mc:Choice>
              <mc:Fallback>
                <p:oleObj name="Equation" r:id="rId6" imgW="2108200" imgH="1270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340768"/>
                        <a:ext cx="3144838" cy="184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75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047" y="4217640"/>
            <a:ext cx="2455906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분포함수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792474"/>
            <a:ext cx="8851899" cy="198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3250843"/>
            <a:ext cx="835824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[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예제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2]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로부터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의 확률질량함수는 다음과 같다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406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분포함수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837843"/>
            <a:ext cx="835824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임의의 실수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에 대해 다음을 얻는다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533293"/>
            <a:ext cx="6172200" cy="1535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3528" y="3624191"/>
            <a:ext cx="835824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의 분포함수</a:t>
            </a:r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4054117"/>
            <a:ext cx="2539757" cy="1319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9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분포함수</a:t>
            </a: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55" y="764703"/>
            <a:ext cx="8806088" cy="317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23528" y="4005064"/>
                <a:ext cx="83582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i="1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X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분포함수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𝐹</m:t>
                    </m:r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)</m:t>
                    </m:r>
                    <m:r>
                      <a:rPr lang="ko-KR" altLang="en-US" i="1" spc="-150" dirty="0">
                        <a:latin typeface="Cambria Math"/>
                        <a:ea typeface="HY신명조" panose="02030600000101010101" pitchFamily="18" charset="-127"/>
                      </a:rPr>
                      <m:t>가</m:t>
                    </m:r>
                    <m:r>
                      <a:rPr lang="ko-KR" altLang="en-US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i="1" spc="-150" dirty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i="1" spc="-150" dirty="0">
                        <a:latin typeface="Cambria Math"/>
                        <a:ea typeface="HY신명조" panose="02030600000101010101" pitchFamily="18" charset="-127"/>
                      </a:rPr>
                      <m:t> = 0, 2, 4, 6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에서 불연속이므로 상태공간은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𝑆</m:t>
                    </m:r>
                    <m:r>
                      <a:rPr lang="en-US" altLang="ko-KR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i="1" spc="-150" dirty="0">
                        <a:latin typeface="Cambria Math"/>
                        <a:ea typeface="HY신명조" panose="02030600000101010101" pitchFamily="18" charset="-127"/>
                      </a:rPr>
                      <m:t> = {0, 2, 4, 6 }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또한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 상태공간 안의 각 점에서 취할 확률은 각각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005064"/>
                <a:ext cx="8358246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584" t="-6604" b="-12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80877"/>
              </p:ext>
            </p:extLst>
          </p:nvPr>
        </p:nvGraphicFramePr>
        <p:xfrm>
          <a:off x="413994" y="4842909"/>
          <a:ext cx="3725958" cy="1322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60" name="Equation" r:id="rId5" imgW="2730500" imgH="990600" progId="Equation.DSMT4">
                  <p:embed/>
                </p:oleObj>
              </mc:Choice>
              <mc:Fallback>
                <p:oleObj name="Equation" r:id="rId5" imgW="2730500" imgH="990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4" y="4842909"/>
                        <a:ext cx="3725958" cy="13223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985358" y="4746630"/>
            <a:ext cx="36964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의 확률질량함수는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250" y="5135671"/>
            <a:ext cx="2466466" cy="1273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824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분포함수의 성질</a:t>
            </a: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323369" y="8367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spc="-50" dirty="0"/>
              <a:t>분포함수의 정의로부터 명백히 다음이 성립한다</a:t>
            </a:r>
            <a:r>
              <a:rPr lang="en-US" altLang="ko-KR" sz="2000" spc="-5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691513" y="1412776"/>
                <a:ext cx="6256751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pc="-100" dirty="0" smtClean="0">
                    <a:latin typeface="+mj-ea"/>
                    <a:ea typeface="+mj-ea"/>
                  </a:rPr>
                  <a:t>①</a:t>
                </a:r>
              </a:p>
              <a:p>
                <a:endParaRPr lang="en-US" altLang="ko-KR" spc="-100" dirty="0">
                  <a:latin typeface="+mj-ea"/>
                  <a:ea typeface="+mj-ea"/>
                </a:endParaRPr>
              </a:p>
              <a:p>
                <a:r>
                  <a:rPr lang="en-US" altLang="ko-KR" spc="-100" dirty="0" smtClean="0">
                    <a:latin typeface="+mj-ea"/>
                    <a:ea typeface="+mj-ea"/>
                  </a:rPr>
                  <a:t>②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𝐹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𝑥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ko-KR" altLang="en-US" spc="-100" dirty="0">
                    <a:latin typeface="+mj-ea"/>
                    <a:ea typeface="+mj-ea"/>
                  </a:rPr>
                  <a:t>는 </a:t>
                </a:r>
                <a:r>
                  <a:rPr lang="ko-KR" altLang="en-US" spc="-100" dirty="0" err="1">
                    <a:latin typeface="+mj-ea"/>
                    <a:ea typeface="+mj-ea"/>
                  </a:rPr>
                  <a:t>단조증가한다</a:t>
                </a:r>
                <a:r>
                  <a:rPr lang="en-US" altLang="ko-KR" spc="-100" dirty="0">
                    <a:latin typeface="+mj-ea"/>
                    <a:ea typeface="+mj-ea"/>
                  </a:rPr>
                  <a:t>. </a:t>
                </a:r>
                <a:r>
                  <a:rPr lang="ko-KR" altLang="en-US" spc="-100" dirty="0">
                    <a:latin typeface="+mj-ea"/>
                    <a:ea typeface="+mj-ea"/>
                  </a:rPr>
                  <a:t>즉</a:t>
                </a:r>
                <a:r>
                  <a:rPr lang="en-US" altLang="ko-KR" spc="-100" dirty="0">
                    <a:latin typeface="+mj-ea"/>
                    <a:ea typeface="+mj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𝑎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 &lt; 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𝑏</m:t>
                    </m:r>
                  </m:oMath>
                </a14:m>
                <a:r>
                  <a:rPr lang="ko-KR" altLang="en-US" spc="-100" dirty="0">
                    <a:latin typeface="+mj-ea"/>
                    <a:ea typeface="+mj-ea"/>
                  </a:rPr>
                  <a:t>에 대해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𝐹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𝑎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) ≤ 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𝐹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𝑏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ko-KR" altLang="en-US" spc="-100" dirty="0">
                    <a:latin typeface="+mj-ea"/>
                    <a:ea typeface="+mj-ea"/>
                  </a:rPr>
                  <a:t>이다</a:t>
                </a:r>
                <a:r>
                  <a:rPr lang="en-US" altLang="ko-KR" spc="-100" dirty="0">
                    <a:latin typeface="+mj-ea"/>
                    <a:ea typeface="+mj-ea"/>
                  </a:rPr>
                  <a:t>.</a:t>
                </a:r>
              </a:p>
              <a:p>
                <a:endParaRPr lang="en-US" altLang="ko-KR" spc="-100" dirty="0">
                  <a:latin typeface="+mj-ea"/>
                  <a:ea typeface="+mj-ea"/>
                </a:endParaRPr>
              </a:p>
              <a:p>
                <a:r>
                  <a:rPr lang="en-US" altLang="ko-KR" spc="-100" dirty="0" smtClean="0">
                    <a:latin typeface="+mj-ea"/>
                    <a:ea typeface="+mj-ea"/>
                  </a:rPr>
                  <a:t>③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𝐹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𝑥</m:t>
                    </m:r>
                    <m:r>
                      <a:rPr lang="en-US" altLang="ko-KR" i="1" spc="-100" dirty="0" smtClean="0"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ko-KR" altLang="en-US" spc="-100" dirty="0">
                    <a:latin typeface="+mj-ea"/>
                    <a:ea typeface="+mj-ea"/>
                  </a:rPr>
                  <a:t>는 우측연속이다</a:t>
                </a:r>
                <a:r>
                  <a:rPr lang="en-US" altLang="ko-KR" spc="-100" dirty="0">
                    <a:latin typeface="+mj-ea"/>
                    <a:ea typeface="+mj-ea"/>
                  </a:rPr>
                  <a:t>. </a:t>
                </a:r>
                <a:r>
                  <a:rPr lang="ko-KR" altLang="en-US" spc="-100" dirty="0">
                    <a:latin typeface="+mj-ea"/>
                    <a:ea typeface="+mj-ea"/>
                  </a:rPr>
                  <a:t>즉</a:t>
                </a:r>
                <a:r>
                  <a:rPr lang="en-US" altLang="ko-KR" spc="-100" dirty="0">
                    <a:latin typeface="+mj-ea"/>
                    <a:ea typeface="+mj-ea"/>
                  </a:rPr>
                  <a:t>,                        </a:t>
                </a:r>
                <a:r>
                  <a:rPr lang="ko-KR" altLang="en-US" spc="-100" dirty="0" smtClean="0">
                    <a:latin typeface="+mj-ea"/>
                    <a:ea typeface="+mj-ea"/>
                  </a:rPr>
                  <a:t>이다</a:t>
                </a:r>
                <a:endParaRPr lang="ko-KR" altLang="en-US" spc="-1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3" y="1412776"/>
                <a:ext cx="6256751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779" t="-2066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0923920"/>
              </p:ext>
            </p:extLst>
          </p:nvPr>
        </p:nvGraphicFramePr>
        <p:xfrm>
          <a:off x="1057301" y="1436836"/>
          <a:ext cx="26130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8" name="Equation" r:id="rId5" imgW="1752600" imgH="279400" progId="Equation.DSMT4">
                  <p:embed/>
                </p:oleObj>
              </mc:Choice>
              <mc:Fallback>
                <p:oleObj name="Equation" r:id="rId5" imgW="1752600" imgH="279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301" y="1436836"/>
                        <a:ext cx="261302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 txBox="1">
                <a:spLocks/>
              </p:cNvSpPr>
              <p:nvPr/>
            </p:nvSpPr>
            <p:spPr bwMode="auto">
              <a:xfrm>
                <a:off x="323369" y="3592438"/>
                <a:ext cx="8482428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spcBef>
                    <a:spcPts val="1200"/>
                  </a:spcBef>
                  <a:buSzPct val="9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2000" spc="-50" dirty="0"/>
                  <a:t>임의의 두 수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𝑎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 &lt; 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ko-KR" altLang="en-US" sz="2000" spc="-50" dirty="0"/>
                  <a:t>에 대해 분포함수를 이용하여 확률을 구할 수 있다</a:t>
                </a:r>
                <a:r>
                  <a:rPr lang="en-US" altLang="ko-KR" sz="2000" spc="-50" dirty="0"/>
                  <a:t>.</a:t>
                </a:r>
              </a:p>
            </p:txBody>
          </p:sp>
        </mc:Choice>
        <mc:Fallback xmlns="">
          <p:sp>
            <p:nvSpPr>
              <p:cNvPr id="1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3592438"/>
                <a:ext cx="8482428" cy="403572"/>
              </a:xfrm>
              <a:prstGeom prst="rect">
                <a:avLst/>
              </a:prstGeom>
              <a:blipFill rotWithShape="1">
                <a:blip r:embed="rId7"/>
                <a:stretch>
                  <a:fillRect l="-431" t="-7463" b="-238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2700924"/>
              </p:ext>
            </p:extLst>
          </p:nvPr>
        </p:nvGraphicFramePr>
        <p:xfrm>
          <a:off x="3573484" y="2511903"/>
          <a:ext cx="14573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09" name="Equation" r:id="rId8" imgW="977900" imgH="279400" progId="Equation.DSMT4">
                  <p:embed/>
                </p:oleObj>
              </mc:Choice>
              <mc:Fallback>
                <p:oleObj name="Equation" r:id="rId8" imgW="977900" imgH="279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3484" y="2511903"/>
                        <a:ext cx="145732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691513" y="4149080"/>
            <a:ext cx="62567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pc="-100" dirty="0" smtClean="0">
                <a:latin typeface="+mj-ea"/>
              </a:rPr>
              <a:t>① </a:t>
            </a:r>
            <a:r>
              <a:rPr lang="en-US" altLang="ko-KR" i="1" dirty="0" smtClean="0">
                <a:latin typeface="Book Antiqua" pitchFamily="18" charset="0"/>
              </a:rPr>
              <a:t>P(a </a:t>
            </a:r>
            <a:r>
              <a:rPr lang="en-US" altLang="ko-KR" i="1" dirty="0">
                <a:latin typeface="Book Antiqua" pitchFamily="18" charset="0"/>
              </a:rPr>
              <a:t>&lt; X ≤ b) = F(b) – F(a)</a:t>
            </a:r>
            <a:endParaRPr lang="en-US" altLang="ko-KR" dirty="0">
              <a:latin typeface="Book Antiqua" pitchFamily="18" charset="0"/>
            </a:endParaRPr>
          </a:p>
          <a:p>
            <a:endParaRPr lang="en-US" altLang="ko-KR" dirty="0">
              <a:latin typeface="Book Antiqua" pitchFamily="18" charset="0"/>
            </a:endParaRPr>
          </a:p>
          <a:p>
            <a:r>
              <a:rPr lang="en-US" altLang="ko-KR" spc="-100" dirty="0">
                <a:latin typeface="+mj-ea"/>
              </a:rPr>
              <a:t>② </a:t>
            </a:r>
            <a:r>
              <a:rPr lang="en-US" altLang="ko-KR" i="1" dirty="0" smtClean="0">
                <a:latin typeface="Book Antiqua" pitchFamily="18" charset="0"/>
              </a:rPr>
              <a:t>P(a </a:t>
            </a:r>
            <a:r>
              <a:rPr lang="en-US" altLang="ko-KR" i="1" dirty="0">
                <a:latin typeface="Book Antiqua" pitchFamily="18" charset="0"/>
              </a:rPr>
              <a:t>≤ X ≤ b) = F(b) – F(a) + P(X = a)</a:t>
            </a:r>
            <a:endParaRPr lang="en-US" altLang="ko-KR" dirty="0">
              <a:latin typeface="Book Antiqua" pitchFamily="18" charset="0"/>
            </a:endParaRPr>
          </a:p>
          <a:p>
            <a:endParaRPr lang="en-US" altLang="ko-KR" dirty="0">
              <a:latin typeface="Book Antiqua" pitchFamily="18" charset="0"/>
            </a:endParaRPr>
          </a:p>
          <a:p>
            <a:r>
              <a:rPr lang="en-US" altLang="ko-KR" spc="-100" dirty="0">
                <a:latin typeface="+mj-ea"/>
              </a:rPr>
              <a:t>③ </a:t>
            </a:r>
            <a:r>
              <a:rPr lang="en-US" altLang="ko-KR" i="1" dirty="0" smtClean="0">
                <a:latin typeface="Book Antiqua" pitchFamily="18" charset="0"/>
              </a:rPr>
              <a:t>P(X </a:t>
            </a:r>
            <a:r>
              <a:rPr lang="en-US" altLang="ko-KR" i="1" dirty="0">
                <a:latin typeface="Book Antiqua" pitchFamily="18" charset="0"/>
              </a:rPr>
              <a:t>≥ a) = 1 - F(a) + P(X = a)</a:t>
            </a:r>
            <a:endParaRPr lang="en-US" altLang="ko-KR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40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767" y="3779086"/>
            <a:ext cx="5015233" cy="1397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분포함수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7" y="3501008"/>
            <a:ext cx="83582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[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예제 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6]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에서 분포함수와 확률질량함수는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799183"/>
            <a:ext cx="8862931" cy="2596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3527" y="5229200"/>
                <a:ext cx="8358246" cy="1353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𝑎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)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(2 &lt;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≤ 5) =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𝐹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(5) –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𝐹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(2) = 0.73 – 0.35 = 0.38</m:t>
                      </m:r>
                    </m:oMath>
                  </m:oMathPara>
                </a14:m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215900" indent="2286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(2 ≤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≤ 5) =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𝐹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(5) –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𝐹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(2) +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2) = 0.73 – 0.35 + 0.25 = 0.63</m:t>
                      </m:r>
                    </m:oMath>
                  </m:oMathPara>
                </a14:m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𝑏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)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d>
                        <m:dPr>
                          <m:ctrlPr>
                            <a:rPr lang="en-US" altLang="ko-KR" sz="1600" i="1" spc="-150" dirty="0" smtClean="0">
                              <a:latin typeface="Cambria Math"/>
                              <a:ea typeface="HY신명조" panose="02030600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1600" i="1" spc="-150" dirty="0" smtClean="0">
                              <a:latin typeface="Cambria Math"/>
                              <a:ea typeface="HY신명조" panose="02030600000101010101" pitchFamily="18" charset="-127"/>
                            </a:rPr>
                            <m:t>2 &lt; </m:t>
                          </m:r>
                          <m:r>
                            <a:rPr lang="en-US" altLang="ko-KR" sz="1600" i="1" spc="-150" dirty="0" smtClean="0">
                              <a:latin typeface="Cambria Math"/>
                              <a:ea typeface="HY신명조" panose="02030600000101010101" pitchFamily="18" charset="-127"/>
                            </a:rPr>
                            <m:t>𝑋</m:t>
                          </m:r>
                          <m:r>
                            <a:rPr lang="en-US" altLang="ko-KR" sz="1600" i="1" spc="-150" dirty="0" smtClean="0">
                              <a:latin typeface="Cambria Math"/>
                              <a:ea typeface="HY신명조" panose="02030600000101010101" pitchFamily="18" charset="-127"/>
                            </a:rPr>
                            <m:t> ≤ 5</m:t>
                          </m:r>
                        </m:e>
                      </m:d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=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d>
                        <m:dPr>
                          <m:ctrlPr>
                            <a:rPr lang="en-US" altLang="ko-KR" sz="1600" i="1" spc="-150" dirty="0" smtClean="0">
                              <a:latin typeface="Cambria Math"/>
                              <a:ea typeface="HY신명조" panose="02030600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1600" i="1" spc="-150" dirty="0" smtClean="0">
                              <a:latin typeface="Cambria Math"/>
                              <a:ea typeface="HY신명조" panose="02030600000101010101" pitchFamily="18" charset="-127"/>
                            </a:rPr>
                            <m:t>4</m:t>
                          </m:r>
                        </m:e>
                      </m:d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= 0.38</m:t>
                      </m:r>
                    </m:oMath>
                  </m:oMathPara>
                </a14:m>
                <a:endParaRPr lang="en-US" altLang="ko-KR" sz="1600" i="1" spc="-150" dirty="0" smtClean="0">
                  <a:latin typeface="Cambria Math"/>
                  <a:ea typeface="HY신명조" panose="02030600000101010101" pitchFamily="18" charset="-127"/>
                </a:endParaRPr>
              </a:p>
              <a:p>
                <a:pPr marL="254000" indent="-25400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(2 ≤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≤ 5) =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(2) +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(4) = 0.25 – 0.38 = 0.63</m:t>
                      </m:r>
                    </m:oMath>
                  </m:oMathPara>
                </a14:m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5229200"/>
                <a:ext cx="8358246" cy="1353512"/>
              </a:xfrm>
              <a:prstGeom prst="rect">
                <a:avLst/>
              </a:prstGeom>
              <a:blipFill rotWithShape="1">
                <a:blip r:embed="rId4"/>
                <a:stretch>
                  <a:fillRect b="-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785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4733988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4.2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연속확률변수</a:t>
            </a:r>
          </a:p>
        </p:txBody>
      </p:sp>
    </p:spTree>
    <p:extLst>
      <p:ext uri="{BB962C8B-B14F-4D97-AF65-F5344CB8AC3E}">
        <p14:creationId xmlns:p14="http://schemas.microsoft.com/office/powerpoint/2010/main" val="338502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642938" y="3309938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14529" y="3294665"/>
              <a:ext cx="620667" cy="462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4.3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10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확률변수의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기댓값</a:t>
              </a:r>
              <a:endParaRPr lang="ko-KR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642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14528" y="1101879"/>
              <a:ext cx="620667" cy="46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4.1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1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이산확률변수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642938" y="2178050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9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연속확률변수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15503" y="2319263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4.2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6988"/>
            <a:ext cx="9144000" cy="633413"/>
          </a:xfrm>
          <a:prstGeom prst="rect">
            <a:avLst/>
          </a:prstGeom>
          <a:solidFill>
            <a:srgbClr val="8B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extLst/>
        </p:spPr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연속확률변수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28600" y="875437"/>
            <a:ext cx="8547100" cy="72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700" spc="-120" dirty="0">
                <a:latin typeface="+mn-ea"/>
                <a:ea typeface="+mn-ea"/>
              </a:rPr>
              <a:t>동일한 평균과 분산을 갖는 자료라 해도 자료의 수가 많으면 많을수록 </a:t>
            </a:r>
            <a:r>
              <a:rPr lang="en-US" altLang="ko-KR" sz="1700" spc="-120" dirty="0">
                <a:latin typeface="+mn-ea"/>
                <a:ea typeface="+mn-ea"/>
              </a:rPr>
              <a:t>[</a:t>
            </a:r>
            <a:r>
              <a:rPr lang="ko-KR" altLang="en-US" sz="1700" spc="-120" dirty="0">
                <a:latin typeface="+mn-ea"/>
                <a:ea typeface="+mn-ea"/>
              </a:rPr>
              <a:t>그림</a:t>
            </a:r>
            <a:r>
              <a:rPr lang="en-US" altLang="ko-KR" sz="1700" spc="-120" dirty="0">
                <a:latin typeface="+mn-ea"/>
                <a:ea typeface="+mn-ea"/>
              </a:rPr>
              <a:t>]</a:t>
            </a:r>
            <a:r>
              <a:rPr lang="ko-KR" altLang="en-US" sz="1700" spc="-120" dirty="0">
                <a:latin typeface="+mn-ea"/>
                <a:ea typeface="+mn-ea"/>
              </a:rPr>
              <a:t>과 같이 계급간격은 좁아지고</a:t>
            </a:r>
            <a:r>
              <a:rPr lang="en-US" altLang="ko-KR" sz="1700" spc="-120" dirty="0">
                <a:latin typeface="+mn-ea"/>
                <a:ea typeface="+mn-ea"/>
              </a:rPr>
              <a:t>,</a:t>
            </a:r>
            <a:r>
              <a:rPr lang="ko-KR" altLang="en-US" sz="1700" spc="-120" dirty="0">
                <a:latin typeface="+mn-ea"/>
                <a:ea typeface="+mn-ea"/>
              </a:rPr>
              <a:t> 히스토그램의 꺾어진 직선이 부드럽고 연속인 곡선으로 나타나게 된다</a:t>
            </a:r>
            <a:r>
              <a:rPr lang="en-US" altLang="ko-KR" sz="1700" spc="-120" dirty="0">
                <a:latin typeface="+mn-ea"/>
                <a:ea typeface="+mn-ea"/>
              </a:rPr>
              <a:t>.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0" y="2150884"/>
            <a:ext cx="5144485" cy="1812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19944" y="4216345"/>
            <a:ext cx="2580194" cy="1804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236029"/>
            <a:ext cx="5092802" cy="17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5724128" y="2157278"/>
            <a:ext cx="2580194" cy="1804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685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285" y="4182763"/>
            <a:ext cx="2134961" cy="2154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연속확률변수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898396"/>
            <a:ext cx="8028756" cy="1438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85800" y="1023708"/>
                <a:ext cx="751477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spc="-100" dirty="0">
                    <a:latin typeface="+mn-ea"/>
                    <a:ea typeface="+mn-ea"/>
                  </a:rPr>
                  <a:t>연속확률변수</a:t>
                </a:r>
                <a:r>
                  <a:rPr lang="en-US" altLang="ko-KR" sz="2000" b="1" spc="-100" baseline="30000" dirty="0">
                    <a:latin typeface="+mn-ea"/>
                    <a:ea typeface="+mn-ea"/>
                  </a:rPr>
                  <a:t>continuous random </a:t>
                </a:r>
                <a:r>
                  <a:rPr lang="en-US" altLang="ko-KR" sz="2000" b="1" spc="-100" baseline="30000" dirty="0" smtClean="0">
                    <a:latin typeface="+mn-ea"/>
                    <a:ea typeface="+mn-ea"/>
                  </a:rPr>
                  <a:t>variable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 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spc="-100" dirty="0" smtClean="0">
                    <a:latin typeface="+mn-ea"/>
                    <a:ea typeface="+mn-ea"/>
                  </a:rPr>
                </a:br>
                <a:r>
                  <a:rPr lang="ko-KR" altLang="en-US" sz="2000" spc="-1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의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상태공간이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유한구간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[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], (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) 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또는 무한구간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(0, ∞), (− ∞, ∞)</m:t>
                    </m:r>
                  </m:oMath>
                </a14:m>
                <a:r>
                  <a:rPr lang="ko-KR" altLang="en-US" sz="2000" spc="-100" dirty="0" smtClean="0">
                    <a:latin typeface="+mn-ea"/>
                    <a:ea typeface="+mn-ea"/>
                  </a:rPr>
                  <a:t>인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확률변수</a:t>
                </a:r>
                <a:endParaRPr lang="ko-KR" altLang="en-US" sz="2000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23708"/>
                <a:ext cx="7514771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893" t="-508" b="-5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순서도: 순차적 액세스 저장소 7"/>
          <p:cNvSpPr/>
          <p:nvPr/>
        </p:nvSpPr>
        <p:spPr>
          <a:xfrm>
            <a:off x="611560" y="2564904"/>
            <a:ext cx="561109" cy="561109"/>
          </a:xfrm>
          <a:prstGeom prst="flowChartMagneticTape">
            <a:avLst/>
          </a:prstGeom>
          <a:solidFill>
            <a:srgbClr val="00A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pc="-50" dirty="0">
                <a:solidFill>
                  <a:schemeClr val="bg1"/>
                </a:solidFill>
              </a:rPr>
              <a:t>예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242084" y="4012830"/>
            <a:ext cx="7241516" cy="0"/>
          </a:xfrm>
          <a:prstGeom prst="line">
            <a:avLst/>
          </a:prstGeom>
          <a:ln w="19050">
            <a:solidFill>
              <a:srgbClr val="00A0C6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1266056" y="2649926"/>
                <a:ext cx="6906344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4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latinLnBrk="0">
                  <a:spcBef>
                    <a:spcPts val="1200"/>
                  </a:spcBef>
                  <a:buSzPct val="90000"/>
                  <a:buNone/>
                  <a:defRPr/>
                </a:pPr>
                <a:r>
                  <a:rPr lang="ko-KR" altLang="en-US" sz="2000" b="1" spc="-50" dirty="0">
                    <a:solidFill>
                      <a:srgbClr val="00A0C6"/>
                    </a:solidFill>
                  </a:rPr>
                  <a:t>원판 위의 화살표를 돌릴 때</a:t>
                </a:r>
                <a:r>
                  <a:rPr lang="en-US" altLang="ko-KR" sz="2000" b="1" spc="-50" dirty="0">
                    <a:solidFill>
                      <a:srgbClr val="00A0C6"/>
                    </a:solidFill>
                  </a:rPr>
                  <a:t>, </a:t>
                </a:r>
                <a:r>
                  <a:rPr lang="ko-KR" altLang="en-US" sz="2000" b="1" spc="-50" dirty="0">
                    <a:solidFill>
                      <a:srgbClr val="00A0C6"/>
                    </a:solidFill>
                  </a:rPr>
                  <a:t>기준선으로부터 화살표가 멈춰선 위치를 나타내는 각도를 확률변수 </a:t>
                </a:r>
                <a14:m>
                  <m:oMath xmlns:m="http://schemas.openxmlformats.org/officeDocument/2006/math">
                    <m:r>
                      <a:rPr lang="en-US" altLang="ko-KR" sz="2000" b="1" i="1" spc="-50" dirty="0" smtClean="0">
                        <a:solidFill>
                          <a:srgbClr val="00A0C6"/>
                        </a:solidFill>
                        <a:latin typeface="Cambria Math"/>
                      </a:rPr>
                      <m:t>𝑿</m:t>
                    </m:r>
                  </m:oMath>
                </a14:m>
                <a:r>
                  <a:rPr lang="ko-KR" altLang="en-US" sz="2000" b="1" spc="-50" dirty="0">
                    <a:solidFill>
                      <a:srgbClr val="00A0C6"/>
                    </a:solidFill>
                  </a:rPr>
                  <a:t>라 하면</a:t>
                </a:r>
                <a:r>
                  <a:rPr lang="en-US" altLang="ko-KR" sz="2000" b="1" spc="-50" dirty="0">
                    <a:solidFill>
                      <a:srgbClr val="00A0C6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b="1" i="1" spc="-50" dirty="0" smtClean="0">
                        <a:solidFill>
                          <a:srgbClr val="00A0C6"/>
                        </a:solidFill>
                        <a:latin typeface="Cambria Math"/>
                      </a:rPr>
                      <m:t>𝑿</m:t>
                    </m:r>
                  </m:oMath>
                </a14:m>
                <a:r>
                  <a:rPr lang="ko-KR" altLang="en-US" sz="2000" b="1" spc="-50" dirty="0">
                    <a:solidFill>
                      <a:srgbClr val="00A0C6"/>
                    </a:solidFill>
                  </a:rPr>
                  <a:t>가 취할 수 있는 모든 값은 </a:t>
                </a:r>
                <a:r>
                  <a:rPr lang="en-US" altLang="ko-KR" sz="2000" b="1" spc="-50" dirty="0">
                    <a:solidFill>
                      <a:srgbClr val="00A0C6"/>
                    </a:solidFill>
                  </a:rPr>
                  <a:t>0˚</a:t>
                </a:r>
                <a:r>
                  <a:rPr lang="ko-KR" altLang="en-US" sz="2000" b="1" spc="-50" dirty="0">
                    <a:solidFill>
                      <a:srgbClr val="00A0C6"/>
                    </a:solidFill>
                  </a:rPr>
                  <a:t>에서 </a:t>
                </a:r>
                <a:r>
                  <a:rPr lang="en-US" altLang="ko-KR" sz="2000" b="1" spc="-50" dirty="0">
                    <a:solidFill>
                      <a:srgbClr val="00A0C6"/>
                    </a:solidFill>
                  </a:rPr>
                  <a:t>360˚ </a:t>
                </a:r>
                <a:r>
                  <a:rPr lang="ko-KR" altLang="en-US" sz="2000" b="1" spc="-50" dirty="0">
                    <a:solidFill>
                      <a:srgbClr val="00A0C6"/>
                    </a:solidFill>
                  </a:rPr>
                  <a:t>사이의 모든 실수이다</a:t>
                </a:r>
                <a:r>
                  <a:rPr lang="en-US" altLang="ko-KR" sz="2000" b="1" spc="-50" dirty="0">
                    <a:solidFill>
                      <a:srgbClr val="00A0C6"/>
                    </a:solidFill>
                  </a:rPr>
                  <a:t>. </a:t>
                </a:r>
                <a:r>
                  <a:rPr lang="ko-KR" altLang="en-US" sz="2000" b="1" spc="-50" dirty="0">
                    <a:solidFill>
                      <a:srgbClr val="00A0C6"/>
                    </a:solidFill>
                  </a:rPr>
                  <a:t>그러므로 </a:t>
                </a:r>
                <a14:m>
                  <m:oMath xmlns:m="http://schemas.openxmlformats.org/officeDocument/2006/math">
                    <m:r>
                      <a:rPr lang="en-US" altLang="ko-KR" sz="2000" b="1" i="1" spc="-50" dirty="0" smtClean="0">
                        <a:solidFill>
                          <a:srgbClr val="00A0C6"/>
                        </a:solidFill>
                        <a:latin typeface="Cambria Math"/>
                      </a:rPr>
                      <m:t>𝑿</m:t>
                    </m:r>
                  </m:oMath>
                </a14:m>
                <a:r>
                  <a:rPr lang="ko-KR" altLang="en-US" sz="2000" b="1" spc="-50" dirty="0">
                    <a:solidFill>
                      <a:srgbClr val="00A0C6"/>
                    </a:solidFill>
                  </a:rPr>
                  <a:t>의 </a:t>
                </a:r>
                <a:r>
                  <a:rPr lang="ko-KR" altLang="en-US" sz="2000" b="1" spc="-50" dirty="0" smtClean="0">
                    <a:solidFill>
                      <a:srgbClr val="00A0C6"/>
                    </a:solidFill>
                  </a:rPr>
                  <a:t>상태공간은</a:t>
                </a:r>
                <a:r>
                  <a:rPr lang="en-US" altLang="ko-KR" sz="2000" b="1" spc="-50" dirty="0">
                    <a:solidFill>
                      <a:srgbClr val="00A0C6"/>
                    </a:solidFill>
                  </a:rPr>
                  <a:t> </a:t>
                </a:r>
                <a:r>
                  <a:rPr lang="ko-KR" altLang="en-US" sz="2000" b="1" spc="-50" dirty="0" smtClean="0">
                    <a:solidFill>
                      <a:srgbClr val="00A0C6"/>
                    </a:solidFill>
                  </a:rPr>
                  <a:t>다음과 </a:t>
                </a:r>
                <a:r>
                  <a:rPr lang="ko-KR" altLang="en-US" sz="2000" b="1" spc="-50" dirty="0">
                    <a:solidFill>
                      <a:srgbClr val="00A0C6"/>
                    </a:solidFill>
                  </a:rPr>
                  <a:t>같다</a:t>
                </a:r>
                <a:r>
                  <a:rPr lang="en-US" altLang="ko-KR" sz="2000" b="1" spc="-50" dirty="0">
                    <a:solidFill>
                      <a:srgbClr val="00A0C6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66056" y="2649926"/>
                <a:ext cx="6906344" cy="403572"/>
              </a:xfrm>
              <a:prstGeom prst="rect">
                <a:avLst/>
              </a:prstGeom>
              <a:blipFill rotWithShape="1">
                <a:blip r:embed="rId5"/>
                <a:stretch>
                  <a:fillRect l="-971" t="-7576" b="-2530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333500" y="4129190"/>
            <a:ext cx="7086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i="1" dirty="0">
                <a:latin typeface="Book Antiqua" pitchFamily="18" charset="0"/>
              </a:rPr>
              <a:t>S</a:t>
            </a:r>
            <a:r>
              <a:rPr lang="en-US" altLang="ko-KR" sz="2000" i="1" baseline="-25000" dirty="0">
                <a:latin typeface="Book Antiqua" pitchFamily="18" charset="0"/>
              </a:rPr>
              <a:t>X</a:t>
            </a:r>
            <a:r>
              <a:rPr lang="en-US" altLang="ko-KR" sz="2000" i="1" dirty="0">
                <a:latin typeface="Book Antiqua" pitchFamily="18" charset="0"/>
              </a:rPr>
              <a:t> =</a:t>
            </a:r>
            <a:r>
              <a:rPr lang="en-US" altLang="ko-KR" sz="2000" dirty="0">
                <a:latin typeface="Book Antiqua" pitchFamily="18" charset="0"/>
              </a:rPr>
              <a:t> { </a:t>
            </a:r>
            <a:r>
              <a:rPr lang="en-US" altLang="ko-KR" sz="2000" i="1" dirty="0">
                <a:latin typeface="Book Antiqua" pitchFamily="18" charset="0"/>
              </a:rPr>
              <a:t>x| 0 ≤ x ≤ 360 </a:t>
            </a:r>
            <a:r>
              <a:rPr lang="en-US" altLang="ko-KR" sz="2000" dirty="0">
                <a:latin typeface="Book Antiqua" pitchFamily="18" charset="0"/>
              </a:rPr>
              <a:t>}</a:t>
            </a:r>
            <a:endParaRPr lang="ko-KR" altLang="en-US" sz="20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23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연속확률변수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7" y="769257"/>
            <a:ext cx="8853713" cy="3363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23527" y="4149080"/>
                <a:ext cx="8358246" cy="2446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04800" indent="-3048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교재 안의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오탈자의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수는 셈을 할 수 있으므로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이산확률변수이다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04800" indent="-304800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04800" indent="-3048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승용차를 만드는데 걸리는 시간은 생산라인의 자동화 또는 근로자의 숙련도에 따라 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2~3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일 정도 걸리므로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연속확률변수이다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04800" indent="-304800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04800" indent="-3048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한 달 동안 발생한 교통사고 건수는 셈을 할 수 있으므로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이산확률변수이다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04800" indent="-304800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04800" indent="-3048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(d)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댐의 수위는 최대 저수량과 최저 저수량 사이의 구간으로 나타나므로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연속확률변수이다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7" y="4149080"/>
                <a:ext cx="8358246" cy="2446824"/>
              </a:xfrm>
              <a:prstGeom prst="rect">
                <a:avLst/>
              </a:prstGeom>
              <a:blipFill rotWithShape="1">
                <a:blip r:embed="rId3"/>
                <a:stretch>
                  <a:fillRect l="-438" t="-998" b="-24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4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확률밀도함수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898396"/>
            <a:ext cx="8028756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85800" y="1107458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spc="-100" dirty="0">
                    <a:latin typeface="+mn-ea"/>
                    <a:ea typeface="+mn-ea"/>
                  </a:rPr>
                  <a:t>확률밀도함수</a:t>
                </a:r>
                <a:r>
                  <a:rPr lang="en-US" altLang="ko-KR" sz="2000" b="1" spc="-100" baseline="30000" dirty="0">
                    <a:latin typeface="+mn-ea"/>
                    <a:ea typeface="+mn-ea"/>
                  </a:rPr>
                  <a:t>probability density </a:t>
                </a:r>
                <a:r>
                  <a:rPr lang="en-US" altLang="ko-KR" sz="2000" b="1" spc="-100" baseline="30000" dirty="0" smtClean="0">
                    <a:latin typeface="+mn-ea"/>
                    <a:ea typeface="+mn-ea"/>
                  </a:rPr>
                  <a:t>function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 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spc="-100" dirty="0" smtClean="0">
                    <a:latin typeface="+mn-ea"/>
                    <a:ea typeface="+mn-ea"/>
                  </a:rPr>
                </a:br>
                <a:r>
                  <a:rPr lang="ko-KR" altLang="en-US" sz="2000" spc="-100" dirty="0" smtClean="0">
                    <a:latin typeface="+mn-ea"/>
                    <a:ea typeface="+mn-ea"/>
                  </a:rPr>
                  <a:t>연속확률변수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에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대해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다음을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두 조건을 만족하는 함수</a:t>
                </a:r>
                <a:r>
                  <a:rPr lang="en-US" altLang="ko-KR" sz="2000" i="1" spc="-1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endParaRPr lang="ko-KR" altLang="en-US" sz="2000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07458"/>
                <a:ext cx="7670800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874" t="-735" b="-8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462977"/>
              </p:ext>
            </p:extLst>
          </p:nvPr>
        </p:nvGraphicFramePr>
        <p:xfrm>
          <a:off x="1224819" y="3035990"/>
          <a:ext cx="1795128" cy="642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99" name="Equation" r:id="rId4" imgW="901440" imgH="330120" progId="Equation.DSMT4">
                  <p:embed/>
                </p:oleObj>
              </mc:Choice>
              <mc:Fallback>
                <p:oleObj name="Equation" r:id="rId4" imgW="90144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4819" y="3035990"/>
                        <a:ext cx="1795128" cy="64294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08016" y="2357430"/>
            <a:ext cx="6572296" cy="123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Book Antiqua" pitchFamily="18" charset="0"/>
                <a:ea typeface="+mn-ea"/>
              </a:rPr>
              <a:t>① </a:t>
            </a:r>
            <a:r>
              <a:rPr lang="ko-KR" altLang="en-US" sz="2000" dirty="0" smtClean="0">
                <a:latin typeface="Book Antiqua" pitchFamily="18" charset="0"/>
                <a:ea typeface="+mn-ea"/>
              </a:rPr>
              <a:t>임의의 실수 </a:t>
            </a:r>
            <a:r>
              <a:rPr lang="en-US" altLang="ko-KR" sz="2000" i="1" dirty="0" smtClean="0">
                <a:latin typeface="Book Antiqua" pitchFamily="18" charset="0"/>
                <a:ea typeface="+mn-ea"/>
              </a:rPr>
              <a:t>x</a:t>
            </a:r>
            <a:r>
              <a:rPr lang="ko-KR" altLang="en-US" sz="2000" dirty="0" smtClean="0">
                <a:latin typeface="Book Antiqua" pitchFamily="18" charset="0"/>
                <a:ea typeface="+mn-ea"/>
              </a:rPr>
              <a:t>에 대하여 </a:t>
            </a:r>
            <a:r>
              <a:rPr lang="en-US" altLang="ko-KR" sz="2000" i="1" dirty="0" smtClean="0">
                <a:latin typeface="Book Antiqua" pitchFamily="18" charset="0"/>
                <a:ea typeface="+mn-ea"/>
              </a:rPr>
              <a:t>0 ≤ f(x) ≤ 1</a:t>
            </a:r>
            <a:r>
              <a:rPr lang="ko-KR" altLang="en-US" sz="2000" dirty="0" smtClean="0">
                <a:latin typeface="Book Antiqua" pitchFamily="18" charset="0"/>
                <a:ea typeface="+mn-ea"/>
              </a:rPr>
              <a:t>이다</a:t>
            </a:r>
            <a:r>
              <a:rPr lang="en-US" altLang="ko-KR" sz="2000" dirty="0" smtClean="0">
                <a:latin typeface="Book Antiqua" pitchFamily="18" charset="0"/>
                <a:ea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sz="2000" dirty="0" smtClean="0">
                <a:latin typeface="Book Antiqua" pitchFamily="18" charset="0"/>
                <a:ea typeface="+mn-ea"/>
              </a:rPr>
              <a:t>② </a:t>
            </a:r>
            <a:endParaRPr lang="ko-KR" altLang="en-US" sz="2000" dirty="0">
              <a:latin typeface="Book Antiqua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940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확률 구하기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618758"/>
              </p:ext>
            </p:extLst>
          </p:nvPr>
        </p:nvGraphicFramePr>
        <p:xfrm>
          <a:off x="487015" y="914400"/>
          <a:ext cx="6245225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04" name="Equation" r:id="rId3" imgW="3886200" imgH="1244600" progId="Equation.DSMT4">
                  <p:embed/>
                </p:oleObj>
              </mc:Choice>
              <mc:Fallback>
                <p:oleObj name="Equation" r:id="rId3" imgW="3886200" imgH="1244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015" y="914400"/>
                        <a:ext cx="6245225" cy="1952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91522" y="952667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1522" y="1451353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1522" y="1950039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③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1522" y="2448726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④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626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확률의 기하학적 의미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254000" y="884016"/>
                <a:ext cx="7894886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2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spcBef>
                    <a:spcPts val="1200"/>
                  </a:spcBef>
                  <a:buSzPct val="90000"/>
                  <a:buFont typeface="Wingdings" panose="05000000000000000000" pitchFamily="2" charset="2"/>
                  <a:buChar char="v"/>
                  <a:defRPr/>
                </a:pP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spc="-50" dirty="0"/>
                  <a:t>가 이산확률변수인 경우 </a:t>
                </a: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884016"/>
                <a:ext cx="7894886" cy="403572"/>
              </a:xfrm>
              <a:prstGeom prst="rect">
                <a:avLst/>
              </a:prstGeom>
              <a:blipFill rotWithShape="1">
                <a:blip r:embed="rId3"/>
                <a:stretch>
                  <a:fillRect l="-541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1462296" y="2127211"/>
            <a:ext cx="7214160" cy="3318013"/>
            <a:chOff x="1785918" y="550933"/>
            <a:chExt cx="6528210" cy="3002522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85918" y="550933"/>
              <a:ext cx="4468883" cy="2092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5"/>
            <p:cNvSpPr txBox="1"/>
            <p:nvPr/>
          </p:nvSpPr>
          <p:spPr>
            <a:xfrm>
              <a:off x="4742228" y="880120"/>
              <a:ext cx="3571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i="1" dirty="0" smtClean="0">
                  <a:latin typeface="Book Antiqua" pitchFamily="18" charset="0"/>
                </a:rPr>
                <a:t>P(a </a:t>
              </a:r>
              <a:r>
                <a:rPr lang="en-US" altLang="ko-KR" i="1" dirty="0" smtClean="0">
                  <a:latin typeface="Book Antiqua" pitchFamily="18" charset="0"/>
                  <a:ea typeface="바탕"/>
                </a:rPr>
                <a:t>≤ X ≤ </a:t>
              </a:r>
              <a:r>
                <a:rPr lang="en-US" altLang="ko-KR" i="1" dirty="0" smtClean="0">
                  <a:latin typeface="Book Antiqua" pitchFamily="18" charset="0"/>
                </a:rPr>
                <a:t>b) = P(a-0.5 </a:t>
              </a:r>
              <a:r>
                <a:rPr lang="en-US" altLang="ko-KR" i="1" dirty="0" smtClean="0">
                  <a:latin typeface="Book Antiqua" pitchFamily="18" charset="0"/>
                  <a:ea typeface="바탕"/>
                </a:rPr>
                <a:t>≤ X ≤ </a:t>
              </a:r>
              <a:r>
                <a:rPr lang="en-US" altLang="ko-KR" i="1" dirty="0" smtClean="0">
                  <a:latin typeface="Book Antiqua" pitchFamily="18" charset="0"/>
                </a:rPr>
                <a:t>b+0.5)</a:t>
              </a:r>
              <a:endParaRPr lang="ko-KR" altLang="en-US" i="1" dirty="0">
                <a:latin typeface="Book Antiqua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658642" y="2631040"/>
              <a:ext cx="7809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i="1" dirty="0" smtClean="0">
                  <a:latin typeface="Book Antiqua" pitchFamily="18" charset="0"/>
                </a:rPr>
                <a:t>a - 0.5</a:t>
              </a:r>
              <a:endParaRPr lang="ko-KR" altLang="en-US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682977" y="2631040"/>
              <a:ext cx="8435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i="1" dirty="0" smtClean="0">
                  <a:latin typeface="Book Antiqua" pitchFamily="18" charset="0"/>
                </a:rPr>
                <a:t>b + 0.5</a:t>
              </a:r>
              <a:endParaRPr lang="ko-KR" altLang="en-US" dirty="0"/>
            </a:p>
          </p:txBody>
        </p:sp>
        <p:cxnSp>
          <p:nvCxnSpPr>
            <p:cNvPr id="18" name="직선 화살표 연결선 17"/>
            <p:cNvCxnSpPr/>
            <p:nvPr/>
          </p:nvCxnSpPr>
          <p:spPr>
            <a:xfrm rot="5400000">
              <a:off x="4357686" y="1607331"/>
              <a:ext cx="1000132" cy="571504"/>
            </a:xfrm>
            <a:prstGeom prst="straightConnector1">
              <a:avLst/>
            </a:prstGeom>
            <a:ln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5400000" flipH="1" flipV="1">
              <a:off x="3367393" y="2591498"/>
              <a:ext cx="142876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5400000" flipH="1" flipV="1">
              <a:off x="4530262" y="2591498"/>
              <a:ext cx="142876" cy="1588"/>
            </a:xfrm>
            <a:prstGeom prst="line">
              <a:avLst/>
            </a:prstGeom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415058" y="2428868"/>
              <a:ext cx="3000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i="1" dirty="0" smtClean="0">
                  <a:latin typeface="Book Antiqua" pitchFamily="18" charset="0"/>
                </a:rPr>
                <a:t>x</a:t>
              </a:r>
              <a:endParaRPr lang="ko-KR" altLang="en-US" dirty="0"/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>
              <a:off x="6143636" y="2581538"/>
              <a:ext cx="214314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448724" y="3247092"/>
              <a:ext cx="3143272" cy="306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spc="-100" dirty="0" smtClean="0">
                  <a:latin typeface="+mn-ea"/>
                  <a:ea typeface="+mn-ea"/>
                </a:rPr>
                <a:t>확률히스토그램에 의한 확률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296749" y="2632549"/>
              <a:ext cx="2872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i="1" dirty="0" smtClean="0">
                  <a:latin typeface="Book Antiqua" pitchFamily="18" charset="0"/>
                </a:rPr>
                <a:t>a</a:t>
              </a:r>
              <a:endParaRPr lang="ko-KR" altLang="en-US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458030" y="2632549"/>
              <a:ext cx="2920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i="1" dirty="0" smtClean="0">
                  <a:latin typeface="Book Antiqua" pitchFamily="18" charset="0"/>
                </a:rPr>
                <a:t>b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96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86" y="1973943"/>
            <a:ext cx="4499429" cy="288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827165" y="3214185"/>
            <a:ext cx="1108061" cy="239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확률의 기하학적 의미</a:t>
            </a: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54000" y="884016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en-US" altLang="ko-KR" sz="2000" spc="-50" dirty="0">
                <a:latin typeface="Cambria Math"/>
              </a:rPr>
              <a:t>X</a:t>
            </a:r>
            <a:r>
              <a:rPr lang="ko-KR" altLang="en-US" sz="2000" spc="-50" dirty="0">
                <a:latin typeface="Cambria Math"/>
              </a:rPr>
              <a:t>가 연속확률변수인 경우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39752" y="5122261"/>
            <a:ext cx="3417047" cy="394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pc="-100" dirty="0">
                <a:latin typeface="+mn-ea"/>
                <a:ea typeface="+mn-ea"/>
              </a:rPr>
              <a:t>확률밀도함수에 의한 확률</a:t>
            </a:r>
          </a:p>
        </p:txBody>
      </p:sp>
      <p:graphicFrame>
        <p:nvGraphicFramePr>
          <p:cNvPr id="3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44885"/>
              </p:ext>
            </p:extLst>
          </p:nvPr>
        </p:nvGraphicFramePr>
        <p:xfrm>
          <a:off x="4857364" y="2996952"/>
          <a:ext cx="2666964" cy="554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3" name="Equation" r:id="rId5" imgW="1549080" imgH="330120" progId="Equation.DSMT4">
                  <p:embed/>
                </p:oleObj>
              </mc:Choice>
              <mc:Fallback>
                <p:oleObj name="Equation" r:id="rId5" imgW="154908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364" y="2996952"/>
                        <a:ext cx="2666964" cy="55488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347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확률밀도함수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52398" y="725107"/>
            <a:ext cx="8806997" cy="4000037"/>
            <a:chOff x="9681028" y="828675"/>
            <a:chExt cx="13696950" cy="6220998"/>
          </a:xfrm>
        </p:grpSpPr>
        <p:pic>
          <p:nvPicPr>
            <p:cNvPr id="10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1028" y="828675"/>
              <a:ext cx="13696950" cy="5200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1238" y="6249573"/>
              <a:ext cx="885825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323528" y="4952395"/>
            <a:ext cx="8358246" cy="36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(a) 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확률밀도함수의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조건 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(2)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에 의해 다음이 성립한다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056403"/>
              </p:ext>
            </p:extLst>
          </p:nvPr>
        </p:nvGraphicFramePr>
        <p:xfrm>
          <a:off x="1475656" y="5513412"/>
          <a:ext cx="60007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28" name="Equation" r:id="rId5" imgW="4025900" imgH="495300" progId="Equation.DSMT4">
                  <p:embed/>
                </p:oleObj>
              </mc:Choice>
              <mc:Fallback>
                <p:oleObj name="Equation" r:id="rId5" imgW="4025900" imgH="4953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5513412"/>
                        <a:ext cx="600075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60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확률밀도함수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917423"/>
            <a:ext cx="8358246" cy="36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(b) 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382656"/>
              </p:ext>
            </p:extLst>
          </p:nvPr>
        </p:nvGraphicFramePr>
        <p:xfrm>
          <a:off x="1443186" y="1429204"/>
          <a:ext cx="61531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4" name="Equation" r:id="rId3" imgW="4127500" imgH="482600" progId="Equation.DSMT4">
                  <p:embed/>
                </p:oleObj>
              </mc:Choice>
              <mc:Fallback>
                <p:oleObj name="Equation" r:id="rId3" imgW="4127500" imgH="482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186" y="1429204"/>
                        <a:ext cx="61531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23528" y="2891366"/>
            <a:ext cx="8358246" cy="36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368345"/>
              </p:ext>
            </p:extLst>
          </p:nvPr>
        </p:nvGraphicFramePr>
        <p:xfrm>
          <a:off x="1458459" y="3392661"/>
          <a:ext cx="619125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5" name="Equation" r:id="rId5" imgW="4152900" imgH="863600" progId="Equation.DSMT4">
                  <p:embed/>
                </p:oleObj>
              </mc:Choice>
              <mc:Fallback>
                <p:oleObj name="Equation" r:id="rId5" imgW="4152900" imgH="8636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8459" y="3392661"/>
                        <a:ext cx="619125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159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분포함수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254000" y="884016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spc="-50" dirty="0">
                <a:latin typeface="Cambria Math"/>
              </a:rPr>
              <a:t>연속확률변수 </a:t>
            </a:r>
            <a:r>
              <a:rPr lang="en-US" altLang="ko-KR" sz="2000" spc="-50" dirty="0">
                <a:latin typeface="Cambria Math"/>
              </a:rPr>
              <a:t>X</a:t>
            </a:r>
            <a:r>
              <a:rPr lang="ko-KR" altLang="en-US" sz="2000" spc="-50" dirty="0">
                <a:latin typeface="Cambria Math"/>
              </a:rPr>
              <a:t>의 분포함수는 다음과 같다</a:t>
            </a:r>
            <a:r>
              <a:rPr lang="en-US" altLang="ko-KR" sz="2000" spc="-50" dirty="0">
                <a:latin typeface="Cambria Math"/>
              </a:rPr>
              <a:t>.</a:t>
            </a:r>
            <a:endParaRPr lang="ko-KR" altLang="en-US" sz="2000" spc="-50" dirty="0">
              <a:latin typeface="Cambria Math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863" y="1397756"/>
            <a:ext cx="4682858" cy="1239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03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650" y="1660041"/>
            <a:ext cx="4817344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 smtClean="0">
                <a:ea typeface="맑은 고딕" panose="020B0503020000020004" pitchFamily="50" charset="-127"/>
                <a:cs typeface="+mj-cs"/>
              </a:rPr>
              <a:t>4.1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이산확률변수</a:t>
            </a:r>
            <a:endParaRPr lang="en-US" altLang="ko-KR" sz="4800" b="1" spc="-150" dirty="0">
              <a:ea typeface="맑은 고딕" panose="020B0503020000020004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분포함수의 기하학적 의미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3528" y="1916832"/>
                <a:ext cx="4071966" cy="3448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ko-KR" altLang="en-US" sz="1600" i="1" spc="-100" dirty="0" smtClean="0">
                        <a:latin typeface="Cambria Math"/>
                        <a:ea typeface="+mn-ea"/>
                      </a:rPr>
                      <m:t>축</m:t>
                    </m:r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600" spc="-100" dirty="0" smtClean="0">
                    <a:latin typeface="+mn-ea"/>
                    <a:ea typeface="+mn-ea"/>
                  </a:rPr>
                  <a:t>로 둘러싸인 부분의 넓이</a:t>
                </a:r>
                <a:endParaRPr lang="ko-KR" altLang="en-US" sz="1600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916832"/>
                <a:ext cx="4071966" cy="344838"/>
              </a:xfrm>
              <a:prstGeom prst="rect">
                <a:avLst/>
              </a:prstGeom>
              <a:blipFill rotWithShape="1">
                <a:blip r:embed="rId2"/>
                <a:stretch>
                  <a:fillRect t="-3509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99992" y="1916832"/>
                <a:ext cx="40719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spc="-100" dirty="0" smtClean="0">
                    <a:latin typeface="+mn-ea"/>
                    <a:ea typeface="+mn-ea"/>
                  </a:rPr>
                  <a:t>일반적으로 분포함수는 </a:t>
                </a:r>
                <a14:m>
                  <m:oMath xmlns:m="http://schemas.openxmlformats.org/officeDocument/2006/math">
                    <m:r>
                      <a:rPr lang="en-US" altLang="ko-KR" sz="1600" i="1" spc="-100" dirty="0" smtClean="0">
                        <a:latin typeface="Cambria Math"/>
                        <a:ea typeface="+mn-ea"/>
                      </a:rPr>
                      <m:t>𝑆</m:t>
                    </m:r>
                  </m:oMath>
                </a14:m>
                <a:r>
                  <a:rPr lang="ko-KR" altLang="en-US" sz="1600" spc="-100" dirty="0" smtClean="0">
                    <a:latin typeface="+mn-ea"/>
                    <a:ea typeface="+mn-ea"/>
                  </a:rPr>
                  <a:t>자 모양이다</a:t>
                </a:r>
                <a:r>
                  <a:rPr lang="en-US" altLang="ko-KR" sz="1600" spc="-100" dirty="0" smtClean="0">
                    <a:latin typeface="+mn-ea"/>
                    <a:ea typeface="+mn-ea"/>
                  </a:rPr>
                  <a:t>.</a:t>
                </a:r>
                <a:endParaRPr lang="ko-KR" altLang="en-US" sz="1600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1916832"/>
                <a:ext cx="4071966" cy="338554"/>
              </a:xfrm>
              <a:prstGeom prst="rect">
                <a:avLst/>
              </a:prstGeom>
              <a:blipFill rotWithShape="1">
                <a:blip r:embed="rId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54" y="2438400"/>
            <a:ext cx="7551462" cy="3142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79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3265714" y="5487642"/>
            <a:ext cx="2017486" cy="913158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분포함수의 성질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254000" y="825960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spc="-50" dirty="0">
                <a:latin typeface="Cambria Math"/>
              </a:rPr>
              <a:t>분포함수의 정의로부터 명백히 다음이 성립한다</a:t>
            </a:r>
            <a:r>
              <a:rPr lang="en-US" altLang="ko-KR" sz="2000" spc="-50" dirty="0" smtClean="0">
                <a:latin typeface="Cambria Math"/>
              </a:rPr>
              <a:t>.</a:t>
            </a:r>
            <a:endParaRPr lang="en-US" altLang="ko-KR" sz="2000" spc="-50" dirty="0">
              <a:latin typeface="Cambria Math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66056" y="1323273"/>
            <a:ext cx="7582829" cy="1428065"/>
            <a:chOff x="566056" y="1377501"/>
            <a:chExt cx="7582829" cy="1428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내용 개체 틀 1"/>
                <p:cNvSpPr txBox="1">
                  <a:spLocks/>
                </p:cNvSpPr>
                <p:nvPr/>
              </p:nvSpPr>
              <p:spPr bwMode="auto">
                <a:xfrm>
                  <a:off x="566056" y="1377501"/>
                  <a:ext cx="7582829" cy="1351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3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lnSpc>
                      <a:spcPct val="120000"/>
                    </a:lnSpc>
                    <a:spcBef>
                      <a:spcPts val="1200"/>
                    </a:spcBef>
                    <a:buSzPct val="90000"/>
                    <a:buNone/>
                    <a:defRPr/>
                  </a:pPr>
                  <a:r>
                    <a:rPr lang="en-US" altLang="ko-KR" sz="1800" spc="-50" dirty="0" smtClean="0">
                      <a:latin typeface="Cambria Math"/>
                    </a:rPr>
                    <a:t>① </a:t>
                  </a:r>
                  <a:endParaRPr lang="en-US" altLang="ko-KR" sz="1800" spc="-50" dirty="0">
                    <a:latin typeface="Cambria Math"/>
                  </a:endParaRPr>
                </a:p>
                <a:p>
                  <a:pPr marL="0" indent="0" latinLnBrk="0">
                    <a:lnSpc>
                      <a:spcPct val="120000"/>
                    </a:lnSpc>
                    <a:spcBef>
                      <a:spcPts val="1200"/>
                    </a:spcBef>
                    <a:buSzPct val="90000"/>
                    <a:buNone/>
                    <a:defRPr/>
                  </a:pPr>
                  <a:r>
                    <a:rPr lang="en-US" altLang="ko-KR" sz="1800" spc="-50" dirty="0" smtClean="0">
                      <a:latin typeface="Cambria Math"/>
                    </a:rPr>
                    <a:t>② </a:t>
                  </a:r>
                  <a14:m>
                    <m:oMath xmlns:m="http://schemas.openxmlformats.org/officeDocument/2006/math">
                      <m:r>
                        <a:rPr lang="en-US" altLang="ko-KR" sz="1800" i="1" spc="-50" dirty="0" smtClean="0">
                          <a:latin typeface="Cambria Math"/>
                        </a:rPr>
                        <m:t>𝐹</m:t>
                      </m:r>
                      <m:r>
                        <a:rPr lang="en-US" altLang="ko-KR" sz="1800" i="1" spc="-50" dirty="0" smtClean="0">
                          <a:latin typeface="Cambria Math"/>
                        </a:rPr>
                        <m:t>(</m:t>
                      </m:r>
                      <m:r>
                        <a:rPr lang="en-US" altLang="ko-KR" sz="1800" i="1" spc="-50" dirty="0" smtClean="0">
                          <a:latin typeface="Cambria Math"/>
                        </a:rPr>
                        <m:t>𝑥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ko-KR" altLang="en-US" sz="1800" spc="-50" dirty="0">
                      <a:latin typeface="Cambria Math"/>
                    </a:rPr>
                    <a:t>는 </a:t>
                  </a:r>
                  <a:r>
                    <a:rPr lang="ko-KR" altLang="en-US" sz="1800" spc="-50" dirty="0" err="1">
                      <a:latin typeface="Cambria Math"/>
                    </a:rPr>
                    <a:t>단조증가한다</a:t>
                  </a:r>
                  <a:r>
                    <a:rPr lang="en-US" altLang="ko-KR" sz="1800" spc="-50" dirty="0">
                      <a:latin typeface="Cambria Math"/>
                    </a:rPr>
                    <a:t>. </a:t>
                  </a:r>
                  <a:r>
                    <a:rPr lang="en-US" altLang="ko-KR" sz="1800" spc="-50" dirty="0" smtClean="0">
                      <a:latin typeface="Cambria Math"/>
                    </a:rPr>
                    <a:t> </a:t>
                  </a:r>
                  <a:r>
                    <a:rPr lang="ko-KR" altLang="en-US" sz="1800" spc="-50" dirty="0" smtClean="0">
                      <a:latin typeface="Cambria Math"/>
                    </a:rPr>
                    <a:t>즉</a:t>
                  </a:r>
                  <a:r>
                    <a:rPr lang="en-US" altLang="ko-KR" sz="1800" spc="-50" dirty="0">
                      <a:latin typeface="Cambria Math"/>
                    </a:rPr>
                    <a:t>, </a:t>
                  </a:r>
                  <a14:m>
                    <m:oMath xmlns:m="http://schemas.openxmlformats.org/officeDocument/2006/math">
                      <m:r>
                        <a:rPr lang="en-US" altLang="ko-KR" sz="1800" i="1" spc="-50" dirty="0" smtClean="0">
                          <a:latin typeface="Cambria Math"/>
                        </a:rPr>
                        <m:t>𝑎</m:t>
                      </m:r>
                      <m:r>
                        <a:rPr lang="en-US" altLang="ko-KR" sz="1800" i="1" spc="-50" dirty="0" smtClean="0">
                          <a:latin typeface="Cambria Math"/>
                        </a:rPr>
                        <m:t> &lt; </m:t>
                      </m:r>
                      <m:r>
                        <a:rPr lang="en-US" altLang="ko-KR" sz="1800" i="1" spc="-50" dirty="0" smtClean="0">
                          <a:latin typeface="Cambria Math"/>
                        </a:rPr>
                        <m:t>𝑏</m:t>
                      </m:r>
                    </m:oMath>
                  </a14:m>
                  <a:r>
                    <a:rPr lang="ko-KR" altLang="en-US" sz="1800" spc="-50" dirty="0">
                      <a:latin typeface="Cambria Math"/>
                    </a:rPr>
                    <a:t>에 대해</a:t>
                  </a:r>
                  <a14:m>
                    <m:oMath xmlns:m="http://schemas.openxmlformats.org/officeDocument/2006/math">
                      <m:r>
                        <a:rPr lang="ko-KR" altLang="en-US" sz="1800" i="1" spc="-50" dirty="0" smtClean="0">
                          <a:latin typeface="Cambria Math"/>
                        </a:rPr>
                        <m:t> 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𝐹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(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𝑎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) ≤ 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𝐹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(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𝑏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ko-KR" altLang="en-US" sz="1800" spc="-50" dirty="0">
                      <a:latin typeface="Cambria Math"/>
                    </a:rPr>
                    <a:t>이다</a:t>
                  </a:r>
                  <a:r>
                    <a:rPr lang="en-US" altLang="ko-KR" sz="1800" spc="-50" dirty="0" smtClean="0">
                      <a:latin typeface="Cambria Math"/>
                    </a:rPr>
                    <a:t>.</a:t>
                  </a:r>
                  <a:endParaRPr lang="en-US" altLang="ko-KR" sz="1800" spc="-50" dirty="0">
                    <a:latin typeface="Cambria Math"/>
                  </a:endParaRPr>
                </a:p>
                <a:p>
                  <a:pPr marL="0" indent="0" latinLnBrk="0">
                    <a:lnSpc>
                      <a:spcPct val="120000"/>
                    </a:lnSpc>
                    <a:spcBef>
                      <a:spcPts val="1200"/>
                    </a:spcBef>
                    <a:buSzPct val="90000"/>
                    <a:buNone/>
                    <a:defRPr/>
                  </a:pPr>
                  <a:r>
                    <a:rPr lang="en-US" altLang="ko-KR" sz="1800" spc="-50" dirty="0" smtClean="0">
                      <a:latin typeface="Cambria Math"/>
                    </a:rPr>
                    <a:t>③ </a:t>
                  </a:r>
                  <a14:m>
                    <m:oMath xmlns:m="http://schemas.openxmlformats.org/officeDocument/2006/math">
                      <m:r>
                        <a:rPr lang="en-US" altLang="ko-KR" sz="1800" i="1" spc="-50" dirty="0" smtClean="0">
                          <a:latin typeface="Cambria Math"/>
                        </a:rPr>
                        <m:t>𝐹</m:t>
                      </m:r>
                      <m:r>
                        <a:rPr lang="en-US" altLang="ko-KR" sz="1800" i="1" spc="-50" dirty="0" smtClean="0">
                          <a:latin typeface="Cambria Math"/>
                        </a:rPr>
                        <m:t>(</m:t>
                      </m:r>
                      <m:r>
                        <a:rPr lang="en-US" altLang="ko-KR" sz="1800" i="1" spc="-50" dirty="0" smtClean="0">
                          <a:latin typeface="Cambria Math"/>
                        </a:rPr>
                        <m:t>𝑥</m:t>
                      </m:r>
                      <m:r>
                        <a:rPr lang="en-US" altLang="ko-KR" sz="1800" i="1" spc="-50" dirty="0">
                          <a:latin typeface="Cambria Math"/>
                        </a:rPr>
                        <m:t>)</m:t>
                      </m:r>
                    </m:oMath>
                  </a14:m>
                  <a:r>
                    <a:rPr lang="ko-KR" altLang="en-US" sz="1800" spc="-50" dirty="0">
                      <a:latin typeface="Cambria Math"/>
                    </a:rPr>
                    <a:t>는 연속이다</a:t>
                  </a:r>
                  <a:r>
                    <a:rPr lang="en-US" altLang="ko-KR" sz="1800" spc="-50" dirty="0">
                      <a:latin typeface="Cambria Math"/>
                    </a:rPr>
                    <a:t>. </a:t>
                  </a:r>
                  <a:r>
                    <a:rPr lang="ko-KR" altLang="en-US" sz="1800" spc="-50" dirty="0">
                      <a:latin typeface="Cambria Math"/>
                    </a:rPr>
                    <a:t>즉</a:t>
                  </a:r>
                  <a:r>
                    <a:rPr lang="en-US" altLang="ko-KR" sz="1800" spc="-50" dirty="0" smtClean="0">
                      <a:latin typeface="Cambria Math"/>
                    </a:rPr>
                    <a:t>,                                      </a:t>
                  </a:r>
                  <a:r>
                    <a:rPr lang="ko-KR" altLang="en-US" sz="1800" spc="-50" dirty="0">
                      <a:latin typeface="Cambria Math"/>
                    </a:rPr>
                    <a:t>이다</a:t>
                  </a:r>
                  <a:r>
                    <a:rPr lang="en-US" altLang="ko-KR" sz="1800" spc="-50" dirty="0">
                      <a:latin typeface="Cambria Math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9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6056" y="1377501"/>
                  <a:ext cx="7582829" cy="135118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723" t="-450" b="-720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" name="개체 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1696664"/>
                    </p:ext>
                  </p:extLst>
                </p:nvPr>
              </p:nvGraphicFramePr>
              <p:xfrm>
                <a:off x="915306" y="1424214"/>
                <a:ext cx="2613025" cy="4079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0420" name="Equation" r:id="rId5" imgW="1752600" imgH="279400" progId="Equation.DSMT4">
                        <p:embed/>
                      </p:oleObj>
                    </mc:Choice>
                    <mc:Fallback>
                      <p:oleObj name="Equation" r:id="rId5" imgW="1752600" imgH="279400" progId="Equation.DSMT4">
                        <p:embed/>
                        <p:pic>
                          <p:nvPicPr>
                            <p:cNvPr id="0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15306" y="1424214"/>
                              <a:ext cx="2613025" cy="4079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" name="개체 1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601696664"/>
                    </p:ext>
                  </p:extLst>
                </p:nvPr>
              </p:nvGraphicFramePr>
              <p:xfrm>
                <a:off x="915306" y="1424214"/>
                <a:ext cx="2613025" cy="4079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0408" name="Equation" r:id="rId7" imgW="1752600" imgH="279400" progId="Equation.DSMT4">
                        <p:embed/>
                      </p:oleObj>
                    </mc:Choice>
                    <mc:Fallback>
                      <p:oleObj name="Equation" r:id="rId7" imgW="1752600" imgH="279400" progId="Equation.DSMT4">
                        <p:embed/>
                        <p:pic>
                          <p:nvPicPr>
                            <p:cNvPr id="0" name="Object 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15306" y="1424214"/>
                              <a:ext cx="2613025" cy="4079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개체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3602134"/>
                    </p:ext>
                  </p:extLst>
                </p:nvPr>
              </p:nvGraphicFramePr>
              <p:xfrm>
                <a:off x="3058431" y="2397578"/>
                <a:ext cx="1457325" cy="4079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0421" name="Equation" r:id="rId9" imgW="977900" imgH="279400" progId="Equation.DSMT4">
                        <p:embed/>
                      </p:oleObj>
                    </mc:Choice>
                    <mc:Fallback>
                      <p:oleObj name="Equation" r:id="rId9" imgW="977900" imgH="279400" progId="Equation.DSMT4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58431" y="2397578"/>
                              <a:ext cx="1457325" cy="4079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" name="개체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313602134"/>
                    </p:ext>
                  </p:extLst>
                </p:nvPr>
              </p:nvGraphicFramePr>
              <p:xfrm>
                <a:off x="3058431" y="2397578"/>
                <a:ext cx="1457325" cy="4079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0409" name="Equation" r:id="rId11" imgW="977900" imgH="279400" progId="Equation.DSMT4">
                        <p:embed/>
                      </p:oleObj>
                    </mc:Choice>
                    <mc:Fallback>
                      <p:oleObj name="Equation" r:id="rId11" imgW="977900" imgH="279400" progId="Equation.DSMT4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58431" y="2397578"/>
                              <a:ext cx="1457325" cy="40798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54000" y="3212976"/>
                <a:ext cx="7894886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spcBef>
                    <a:spcPts val="1200"/>
                  </a:spcBef>
                  <a:buSzPct val="9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2000" spc="-50" dirty="0">
                    <a:latin typeface="Cambria Math"/>
                  </a:rPr>
                  <a:t>임의의 두 수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𝑎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 &lt; 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𝑏</m:t>
                    </m:r>
                  </m:oMath>
                </a14:m>
                <a:r>
                  <a:rPr lang="ko-KR" altLang="en-US" sz="2000" spc="-50" dirty="0">
                    <a:latin typeface="Cambria Math"/>
                  </a:rPr>
                  <a:t>에 대해 분포함수를 이용하여 확률을 구할 수 있다</a:t>
                </a:r>
                <a:r>
                  <a:rPr lang="en-US" altLang="ko-KR" sz="2000" spc="-50" dirty="0">
                    <a:latin typeface="Cambria Math"/>
                  </a:rPr>
                  <a:t>.</a:t>
                </a: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3212976"/>
                <a:ext cx="7894886" cy="403572"/>
              </a:xfrm>
              <a:prstGeom prst="rect">
                <a:avLst/>
              </a:prstGeom>
              <a:blipFill rotWithShape="1">
                <a:blip r:embed="rId13"/>
                <a:stretch>
                  <a:fillRect l="-541" t="-7576" r="-463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내용 개체 틀 1"/>
          <p:cNvSpPr txBox="1">
            <a:spLocks/>
          </p:cNvSpPr>
          <p:nvPr/>
        </p:nvSpPr>
        <p:spPr bwMode="auto">
          <a:xfrm>
            <a:off x="566056" y="3652233"/>
            <a:ext cx="7582829" cy="84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>
                <a:latin typeface="Book Antiqua" pitchFamily="18" charset="0"/>
              </a:rPr>
              <a:t>① </a:t>
            </a:r>
            <a:r>
              <a:rPr lang="en-US" altLang="ko-KR" sz="1800" i="1" dirty="0" smtClean="0">
                <a:latin typeface="Book Antiqua" pitchFamily="18" charset="0"/>
              </a:rPr>
              <a:t>P(a </a:t>
            </a:r>
            <a:r>
              <a:rPr lang="en-US" altLang="ko-KR" sz="1800" i="1" dirty="0">
                <a:latin typeface="Book Antiqua" pitchFamily="18" charset="0"/>
              </a:rPr>
              <a:t>&lt; X ≤ b) = F(b) – F(a</a:t>
            </a:r>
            <a:r>
              <a:rPr lang="en-US" altLang="ko-KR" sz="1800" i="1" dirty="0" smtClean="0">
                <a:latin typeface="Book Antiqua" pitchFamily="18" charset="0"/>
              </a:rPr>
              <a:t>)</a:t>
            </a:r>
            <a:endParaRPr lang="en-US" altLang="ko-KR" sz="1800" dirty="0">
              <a:latin typeface="Book Antiqua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dirty="0" smtClean="0">
                <a:latin typeface="Book Antiqua" pitchFamily="18" charset="0"/>
              </a:rPr>
              <a:t>② </a:t>
            </a:r>
            <a:r>
              <a:rPr lang="en-US" altLang="ko-KR" sz="1800" i="1" dirty="0" smtClean="0">
                <a:latin typeface="Book Antiqua" pitchFamily="18" charset="0"/>
              </a:rPr>
              <a:t>P(a </a:t>
            </a:r>
            <a:r>
              <a:rPr lang="en-US" altLang="ko-KR" sz="1800" i="1" dirty="0">
                <a:latin typeface="Book Antiqua" pitchFamily="18" charset="0"/>
              </a:rPr>
              <a:t>≤ X ≤ b) = P(a ≤ X &lt; b) = P(a &lt; X ≤ b) = P(a &lt; X &lt; b) = F(b) – F(a) </a:t>
            </a:r>
            <a:endParaRPr lang="en-US" altLang="ko-KR" sz="1800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내용 개체 틀 1"/>
              <p:cNvSpPr txBox="1">
                <a:spLocks/>
              </p:cNvSpPr>
              <p:nvPr/>
            </p:nvSpPr>
            <p:spPr bwMode="auto">
              <a:xfrm>
                <a:off x="254000" y="4954690"/>
                <a:ext cx="7894886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spcBef>
                    <a:spcPts val="1200"/>
                  </a:spcBef>
                  <a:buSzPct val="9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2000" spc="-50" dirty="0">
                    <a:latin typeface="Cambria Math"/>
                  </a:rPr>
                  <a:t>확률밀도함수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𝑓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(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𝑥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spc="-50" dirty="0">
                    <a:latin typeface="Cambria Math"/>
                  </a:rPr>
                  <a:t>와 분포함수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𝐹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(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𝑥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ko-KR" altLang="en-US" sz="2000" spc="-50" dirty="0">
                    <a:latin typeface="Cambria Math"/>
                  </a:rPr>
                  <a:t>사이에 다음이 성립한다</a:t>
                </a:r>
                <a:r>
                  <a:rPr lang="en-US" altLang="ko-KR" sz="2000" spc="-50" dirty="0">
                    <a:latin typeface="Cambria Math"/>
                  </a:rPr>
                  <a:t>.</a:t>
                </a:r>
              </a:p>
            </p:txBody>
          </p:sp>
        </mc:Choice>
        <mc:Fallback xmlns="">
          <p:sp>
            <p:nvSpPr>
              <p:cNvPr id="16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4954690"/>
                <a:ext cx="7894886" cy="403572"/>
              </a:xfrm>
              <a:prstGeom prst="rect">
                <a:avLst/>
              </a:prstGeom>
              <a:blipFill rotWithShape="1">
                <a:blip r:embed="rId14"/>
                <a:stretch>
                  <a:fillRect l="-541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145082"/>
              </p:ext>
            </p:extLst>
          </p:nvPr>
        </p:nvGraphicFramePr>
        <p:xfrm>
          <a:off x="3552372" y="5626100"/>
          <a:ext cx="14192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22" name="Equation" r:id="rId15" imgW="952087" imgH="393529" progId="Equation.DSMT4">
                  <p:embed/>
                </p:oleObj>
              </mc:Choice>
              <mc:Fallback>
                <p:oleObj name="Equation" r:id="rId15" imgW="952087" imgH="393529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372" y="5626100"/>
                        <a:ext cx="1419225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37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분포함수</a:t>
            </a: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85" y="754742"/>
            <a:ext cx="8755744" cy="340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23528" y="4367067"/>
                <a:ext cx="835824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확률밀도함수가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                          ,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−1 ≤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1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분포함수는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4367067"/>
                <a:ext cx="8358246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438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593163"/>
              </p:ext>
            </p:extLst>
          </p:nvPr>
        </p:nvGraphicFramePr>
        <p:xfrm>
          <a:off x="2143347" y="4275192"/>
          <a:ext cx="136381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7" name="Equation" r:id="rId5" imgW="1054100" imgH="393700" progId="Equation.DSMT4">
                  <p:embed/>
                </p:oleObj>
              </mc:Choice>
              <mc:Fallback>
                <p:oleObj name="Equation" r:id="rId5" imgW="10541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347" y="4275192"/>
                        <a:ext cx="136381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622660"/>
              </p:ext>
            </p:extLst>
          </p:nvPr>
        </p:nvGraphicFramePr>
        <p:xfrm>
          <a:off x="1452563" y="4797152"/>
          <a:ext cx="6189662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68" name="Equation" r:id="rId7" imgW="4152900" imgH="482600" progId="Equation.DSMT4">
                  <p:embed/>
                </p:oleObj>
              </mc:Choice>
              <mc:Fallback>
                <p:oleObj name="Equation" r:id="rId7" imgW="4152900" imgH="482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4797152"/>
                        <a:ext cx="6189662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11560" y="5682734"/>
                <a:ext cx="804780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그리고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−1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이면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𝐹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0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≥ 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이면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𝐹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682734"/>
                <a:ext cx="8047806" cy="353943"/>
              </a:xfrm>
              <a:prstGeom prst="rect">
                <a:avLst/>
              </a:prstGeom>
              <a:blipFill rotWithShape="1">
                <a:blip r:embed="rId9"/>
                <a:stretch>
                  <a:fillRect l="-455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229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분포함수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878602"/>
            <a:ext cx="8358246" cy="28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Book Antiqua" pitchFamily="18" charset="0"/>
              </a:rPr>
              <a:t>(b) </a:t>
            </a:r>
            <a:r>
              <a:rPr lang="en-US" altLang="ko-KR" sz="1700" i="1" dirty="0">
                <a:latin typeface="Book Antiqua" pitchFamily="18" charset="0"/>
              </a:rPr>
              <a:t>P(X &lt; 0.2) = F(0.2) = </a:t>
            </a:r>
            <a:r>
              <a:rPr lang="en-US" altLang="ko-KR" sz="1700" i="1" dirty="0" smtClean="0">
                <a:latin typeface="Book Antiqua" pitchFamily="18" charset="0"/>
              </a:rPr>
              <a:t>0.648</a:t>
            </a:r>
          </a:p>
          <a:p>
            <a:pPr>
              <a:lnSpc>
                <a:spcPct val="150000"/>
              </a:lnSpc>
            </a:pPr>
            <a:endParaRPr lang="en-US" altLang="ko-KR" sz="1700" i="1" dirty="0">
              <a:latin typeface="Book Antiqua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Book Antiqua" pitchFamily="18" charset="0"/>
              </a:rPr>
              <a:t>(c) </a:t>
            </a:r>
            <a:r>
              <a:rPr lang="en-US" altLang="ko-KR" sz="1700" i="1" dirty="0">
                <a:latin typeface="Book Antiqua" pitchFamily="18" charset="0"/>
              </a:rPr>
              <a:t>P(-0.2 &lt; X &lt; 0.4) = F(0.4) - F(0.2) = 0.784 – 0.352 = 0.432</a:t>
            </a:r>
            <a:endParaRPr lang="en-US" altLang="ko-KR" sz="1700" dirty="0">
              <a:latin typeface="Book Antiqua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700" dirty="0" smtClean="0">
              <a:latin typeface="Book Antiqua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700" dirty="0" smtClean="0">
                <a:latin typeface="Book Antiqua" pitchFamily="18" charset="0"/>
              </a:rPr>
              <a:t>(d) </a:t>
            </a:r>
            <a:r>
              <a:rPr lang="en-US" altLang="ko-KR" sz="1700" i="1" dirty="0">
                <a:latin typeface="Book Antiqua" pitchFamily="18" charset="0"/>
              </a:rPr>
              <a:t>P(|X| &gt; 0.9) = P(X &lt; -0.9) + P(X &gt; 0.9) = F(-0.9) + </a:t>
            </a:r>
            <a:r>
              <a:rPr lang="en-US" altLang="ko-KR" sz="1700" dirty="0">
                <a:latin typeface="Book Antiqua" pitchFamily="18" charset="0"/>
              </a:rPr>
              <a:t>[</a:t>
            </a:r>
            <a:r>
              <a:rPr lang="en-US" altLang="ko-KR" sz="1700" i="1" dirty="0">
                <a:latin typeface="Book Antiqua" pitchFamily="18" charset="0"/>
              </a:rPr>
              <a:t>1 - F(0.9)</a:t>
            </a:r>
            <a:r>
              <a:rPr lang="en-US" altLang="ko-KR" sz="1700" dirty="0">
                <a:latin typeface="Book Antiqua" pitchFamily="18" charset="0"/>
              </a:rPr>
              <a:t>]</a:t>
            </a:r>
            <a:r>
              <a:rPr lang="en-US" altLang="ko-KR" sz="1700" i="1" dirty="0">
                <a:latin typeface="Book Antiqua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700" i="1" dirty="0">
                <a:latin typeface="Book Antiqua" pitchFamily="18" charset="0"/>
              </a:rPr>
              <a:t>                             = 0.00725 – 0.00725 = 0.0145</a:t>
            </a:r>
            <a:endParaRPr lang="en-US" altLang="ko-KR" sz="1700" dirty="0">
              <a:latin typeface="Book Antiqua" pitchFamily="18" charset="0"/>
            </a:endParaRPr>
          </a:p>
          <a:p>
            <a:pPr>
              <a:lnSpc>
                <a:spcPct val="150000"/>
              </a:lnSpc>
            </a:pPr>
            <a:endParaRPr lang="en-US" altLang="ko-KR" sz="17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6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분포함수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3528" y="3102924"/>
            <a:ext cx="835824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분포함수와 확률밀도함수의 관계로부터 구하고자 하는 확률밀도함수는 다음과 같다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0" y="797139"/>
            <a:ext cx="8874168" cy="2187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268406"/>
              </p:ext>
            </p:extLst>
          </p:nvPr>
        </p:nvGraphicFramePr>
        <p:xfrm>
          <a:off x="1907704" y="3635440"/>
          <a:ext cx="49784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9" name="Equation" r:id="rId4" imgW="3340100" imgH="431800" progId="Equation.DSMT4">
                  <p:embed/>
                </p:oleObj>
              </mc:Choice>
              <mc:Fallback>
                <p:oleObj name="Equation" r:id="rId4" imgW="3340100" imgH="4318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3635440"/>
                        <a:ext cx="49784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04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55650" y="1660041"/>
            <a:ext cx="616867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4.3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확률변수의</a:t>
            </a: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 </a:t>
            </a:r>
            <a:r>
              <a:rPr lang="ko-KR" altLang="en-US" sz="4800" b="1" spc="-150" dirty="0" err="1">
                <a:ea typeface="맑은 고딕" panose="020B0503020000020004" pitchFamily="50" charset="-127"/>
                <a:cs typeface="+mj-cs"/>
              </a:rPr>
              <a:t>기댓값</a:t>
            </a:r>
            <a:endParaRPr lang="ko-KR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3228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확률변수의</a:t>
            </a:r>
            <a:r>
              <a:rPr lang="en-US" altLang="ko-KR" dirty="0" smtClean="0"/>
              <a:t>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228600" y="875437"/>
                <a:ext cx="8547100" cy="6155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700" dirty="0">
                    <a:latin typeface="+mn-ea"/>
                    <a:ea typeface="+mn-ea"/>
                  </a:rPr>
                  <a:t>다음과 같이 확률밀도함수가 </a:t>
                </a:r>
                <a14:m>
                  <m:oMath xmlns:m="http://schemas.openxmlformats.org/officeDocument/2006/math">
                    <m:r>
                      <a:rPr lang="en-US" altLang="ko-KR" sz="1700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1700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), 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1700" i="1" baseline="-25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700" dirty="0">
                    <a:latin typeface="+mn-ea"/>
                    <a:ea typeface="+mn-ea"/>
                  </a:rPr>
                  <a:t>그리고 </a:t>
                </a:r>
                <a14:m>
                  <m:oMath xmlns:m="http://schemas.openxmlformats.org/officeDocument/2006/math">
                    <m:r>
                      <a:rPr lang="en-US" altLang="ko-KR" sz="1700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1700" i="1" baseline="-25000" dirty="0">
                        <a:latin typeface="Cambria Math"/>
                        <a:ea typeface="+mn-ea"/>
                      </a:rPr>
                      <m:t>3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700" dirty="0">
                    <a:latin typeface="+mn-ea"/>
                    <a:ea typeface="+mn-ea"/>
                  </a:rPr>
                  <a:t>를</a:t>
                </a:r>
                <a:r>
                  <a:rPr lang="en-US" altLang="ko-KR" sz="1700" dirty="0">
                    <a:latin typeface="+mn-ea"/>
                    <a:ea typeface="+mn-ea"/>
                  </a:rPr>
                  <a:t> </a:t>
                </a:r>
                <a:r>
                  <a:rPr lang="ko-KR" altLang="en-US" sz="1700" dirty="0">
                    <a:latin typeface="+mn-ea"/>
                    <a:ea typeface="+mn-ea"/>
                  </a:rPr>
                  <a:t> 갖는 확률변수들을 살펴보면</a:t>
                </a:r>
                <a:r>
                  <a:rPr lang="en-US" altLang="ko-KR" sz="1700" dirty="0">
                    <a:latin typeface="+mn-ea"/>
                    <a:ea typeface="+mn-ea"/>
                  </a:rPr>
                  <a:t>, </a:t>
                </a:r>
                <a:r>
                  <a:rPr lang="ko-KR" altLang="en-US" sz="1700" dirty="0">
                    <a:latin typeface="+mn-ea"/>
                    <a:ea typeface="+mn-ea"/>
                  </a:rPr>
                  <a:t>중심 위치</a:t>
                </a:r>
                <a:r>
                  <a:rPr lang="en-US" altLang="ko-KR" sz="1700" dirty="0">
                    <a:latin typeface="+mn-ea"/>
                    <a:ea typeface="+mn-ea"/>
                  </a:rPr>
                  <a:t>(</a:t>
                </a:r>
                <a:r>
                  <a:rPr lang="ko-KR" altLang="en-US" sz="1700" dirty="0">
                    <a:latin typeface="+mn-ea"/>
                    <a:ea typeface="+mn-ea"/>
                  </a:rPr>
                  <a:t>평균</a:t>
                </a:r>
                <a:r>
                  <a:rPr lang="en-US" altLang="ko-KR" sz="1700" dirty="0">
                    <a:latin typeface="+mn-ea"/>
                    <a:ea typeface="+mn-ea"/>
                  </a:rPr>
                  <a:t>)</a:t>
                </a:r>
                <a:r>
                  <a:rPr lang="ko-KR" altLang="en-US" sz="1700" dirty="0">
                    <a:latin typeface="+mn-ea"/>
                    <a:ea typeface="+mn-ea"/>
                  </a:rPr>
                  <a:t>는 동일하지만 평균을 중심으로 밀집한 정도</a:t>
                </a:r>
                <a:r>
                  <a:rPr lang="en-US" altLang="ko-KR" sz="1700" dirty="0">
                    <a:latin typeface="+mn-ea"/>
                    <a:ea typeface="+mn-ea"/>
                  </a:rPr>
                  <a:t>(</a:t>
                </a:r>
                <a:r>
                  <a:rPr lang="ko-KR" altLang="en-US" sz="1700" dirty="0">
                    <a:latin typeface="+mn-ea"/>
                    <a:ea typeface="+mn-ea"/>
                  </a:rPr>
                  <a:t>분산</a:t>
                </a:r>
                <a:r>
                  <a:rPr lang="en-US" altLang="ko-KR" sz="1700" dirty="0">
                    <a:latin typeface="+mn-ea"/>
                    <a:ea typeface="+mn-ea"/>
                  </a:rPr>
                  <a:t>)</a:t>
                </a:r>
                <a:r>
                  <a:rPr lang="ko-KR" altLang="en-US" sz="1700" dirty="0">
                    <a:latin typeface="+mn-ea"/>
                    <a:ea typeface="+mn-ea"/>
                  </a:rPr>
                  <a:t>는 다르다</a:t>
                </a:r>
                <a:r>
                  <a:rPr lang="en-US" altLang="ko-KR" sz="1700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75437"/>
                <a:ext cx="8547100" cy="615553"/>
              </a:xfrm>
              <a:prstGeom prst="rect">
                <a:avLst/>
              </a:prstGeom>
              <a:blipFill rotWithShape="1">
                <a:blip r:embed="rId2"/>
                <a:stretch>
                  <a:fillRect l="-499" t="-2970" r="-285" b="-11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62" y="2132856"/>
            <a:ext cx="5754638" cy="382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3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기댓값의</a:t>
            </a:r>
            <a:r>
              <a:rPr lang="ko-KR" altLang="en-US" dirty="0"/>
              <a:t> 정의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611560" y="851667"/>
            <a:ext cx="7872040" cy="1353197"/>
            <a:chOff x="611560" y="1844824"/>
            <a:chExt cx="7872040" cy="1353197"/>
          </a:xfrm>
        </p:grpSpPr>
        <p:sp>
          <p:nvSpPr>
            <p:cNvPr id="11" name="순서도: 순차적 액세스 저장소 10"/>
            <p:cNvSpPr/>
            <p:nvPr/>
          </p:nvSpPr>
          <p:spPr>
            <a:xfrm>
              <a:off x="611560" y="2636912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242084" y="3155924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내용 개체 틀 1"/>
            <p:cNvSpPr txBox="1">
              <a:spLocks/>
            </p:cNvSpPr>
            <p:nvPr/>
          </p:nvSpPr>
          <p:spPr bwMode="auto">
            <a:xfrm>
              <a:off x="1266056" y="2567316"/>
              <a:ext cx="6906344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 smtClean="0">
                  <a:solidFill>
                    <a:srgbClr val="00A0C6"/>
                  </a:solidFill>
                </a:rPr>
                <a:t>자료 </a:t>
              </a:r>
              <a:r>
                <a:rPr lang="en-US" altLang="ko-KR" sz="2000" b="1" spc="-50" dirty="0">
                  <a:solidFill>
                    <a:srgbClr val="00A0C6"/>
                  </a:solidFill>
                </a:rPr>
                <a:t>1, 3, 3, 4</a:t>
              </a:r>
              <a:r>
                <a:rPr lang="ko-KR" altLang="en-US" sz="2000" b="1" spc="-50" dirty="0">
                  <a:solidFill>
                    <a:srgbClr val="00A0C6"/>
                  </a:solidFill>
                </a:rPr>
                <a:t>의 평균 </a:t>
              </a:r>
              <a:r>
                <a:rPr lang="en-US" altLang="ko-KR" sz="2000" b="1" spc="-50" dirty="0" smtClean="0">
                  <a:solidFill>
                    <a:srgbClr val="00A0C6"/>
                  </a:solidFill>
                </a:rPr>
                <a:t>:</a:t>
              </a:r>
              <a:endParaRPr lang="ko-KR" altLang="en-US" sz="2000" b="1" spc="-50" dirty="0">
                <a:solidFill>
                  <a:srgbClr val="00A0C6"/>
                </a:solidFill>
              </a:endParaRPr>
            </a:p>
          </p:txBody>
        </p:sp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1817924"/>
                </p:ext>
              </p:extLst>
            </p:nvPr>
          </p:nvGraphicFramePr>
          <p:xfrm>
            <a:off x="4043363" y="1844824"/>
            <a:ext cx="2293937" cy="55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88" name="Equation" r:id="rId4" imgW="1612900" imgH="393700" progId="Equation.DSMT4">
                    <p:embed/>
                  </p:oleObj>
                </mc:Choice>
                <mc:Fallback>
                  <p:oleObj name="Equation" r:id="rId4" imgW="1612900" imgH="393700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43363" y="1844824"/>
                          <a:ext cx="2293937" cy="55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개체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4098808"/>
                </p:ext>
              </p:extLst>
            </p:nvPr>
          </p:nvGraphicFramePr>
          <p:xfrm>
            <a:off x="4038600" y="2488382"/>
            <a:ext cx="2401513" cy="55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89" name="Equation" r:id="rId6" imgW="1688367" imgH="393529" progId="Equation.DSMT4">
                    <p:embed/>
                  </p:oleObj>
                </mc:Choice>
                <mc:Fallback>
                  <p:oleObj name="Equation" r:id="rId6" imgW="1688367" imgH="393529" progId="Equation.DSMT4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8600" y="2488382"/>
                          <a:ext cx="2401513" cy="550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내용 개체 틀 1"/>
            <p:cNvSpPr txBox="1">
              <a:spLocks/>
            </p:cNvSpPr>
            <p:nvPr/>
          </p:nvSpPr>
          <p:spPr bwMode="auto">
            <a:xfrm>
              <a:off x="1266056" y="1890768"/>
              <a:ext cx="6906344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자료 </a:t>
              </a:r>
              <a:r>
                <a:rPr lang="en-US" altLang="ko-KR" sz="2000" b="1" spc="-50" dirty="0">
                  <a:solidFill>
                    <a:srgbClr val="00A0C6"/>
                  </a:solidFill>
                </a:rPr>
                <a:t>1, 2, 3, 4</a:t>
              </a:r>
              <a:r>
                <a:rPr lang="ko-KR" altLang="en-US" sz="2000" b="1" spc="-50" dirty="0">
                  <a:solidFill>
                    <a:srgbClr val="00A0C6"/>
                  </a:solidFill>
                </a:rPr>
                <a:t>의 평균 </a:t>
              </a:r>
              <a:r>
                <a:rPr lang="en-US" altLang="ko-KR" sz="2000" b="1" spc="-50" dirty="0" smtClean="0">
                  <a:solidFill>
                    <a:srgbClr val="00A0C6"/>
                  </a:solidFill>
                </a:rPr>
                <a:t>:</a:t>
              </a:r>
              <a:endParaRPr lang="en-US" altLang="ko-KR" sz="2000" b="1" spc="-50" dirty="0">
                <a:solidFill>
                  <a:srgbClr val="00A0C6"/>
                </a:solidFill>
              </a:endParaRPr>
            </a:p>
          </p:txBody>
        </p:sp>
      </p:grp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630344"/>
              </p:ext>
            </p:extLst>
          </p:nvPr>
        </p:nvGraphicFramePr>
        <p:xfrm>
          <a:off x="827584" y="2708722"/>
          <a:ext cx="340677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0" name="Equation" r:id="rId8" imgW="2286000" imgH="393700" progId="Equation.DSMT4">
                  <p:embed/>
                </p:oleObj>
              </mc:Choice>
              <mc:Fallback>
                <p:oleObj name="Equation" r:id="rId8" imgW="22860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708722"/>
                        <a:ext cx="340677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개체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36129"/>
              </p:ext>
            </p:extLst>
          </p:nvPr>
        </p:nvGraphicFramePr>
        <p:xfrm>
          <a:off x="5436096" y="2708722"/>
          <a:ext cx="287655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1" name="Equation" r:id="rId10" imgW="1930400" imgH="393700" progId="Equation.DSMT4">
                  <p:embed/>
                </p:oleObj>
              </mc:Choice>
              <mc:Fallback>
                <p:oleObj name="Equation" r:id="rId10" imgW="19304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2708722"/>
                        <a:ext cx="287655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2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45" y="3427633"/>
            <a:ext cx="4432212" cy="1126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374" y="3420141"/>
            <a:ext cx="3496074" cy="1103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내용 개체 틀 1"/>
          <p:cNvSpPr txBox="1">
            <a:spLocks/>
          </p:cNvSpPr>
          <p:nvPr/>
        </p:nvSpPr>
        <p:spPr bwMode="auto">
          <a:xfrm>
            <a:off x="254000" y="4897636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Book Antiqua" pitchFamily="18" charset="0"/>
              </a:rPr>
              <a:t>확률변수</a:t>
            </a:r>
            <a:r>
              <a:rPr lang="en-US" altLang="ko-KR" sz="2000" dirty="0">
                <a:latin typeface="Book Antiqua" pitchFamily="18" charset="0"/>
              </a:rPr>
              <a:t> </a:t>
            </a:r>
            <a:r>
              <a:rPr lang="en-US" altLang="ko-KR" sz="2000" i="1" dirty="0">
                <a:latin typeface="Book Antiqua" pitchFamily="18" charset="0"/>
              </a:rPr>
              <a:t>X</a:t>
            </a:r>
            <a:r>
              <a:rPr lang="ko-KR" altLang="en-US" sz="2000" dirty="0">
                <a:latin typeface="Book Antiqua" pitchFamily="18" charset="0"/>
              </a:rPr>
              <a:t>의 평균은 </a:t>
            </a:r>
            <a:r>
              <a:rPr lang="en-US" altLang="ko-KR" sz="2000" i="1" dirty="0">
                <a:latin typeface="Book Antiqua" pitchFamily="18" charset="0"/>
              </a:rPr>
              <a:t>X</a:t>
            </a:r>
            <a:r>
              <a:rPr lang="ko-KR" altLang="en-US" sz="2000" dirty="0">
                <a:latin typeface="Book Antiqua" pitchFamily="18" charset="0"/>
              </a:rPr>
              <a:t>가 취하는 값 </a:t>
            </a:r>
            <a:r>
              <a:rPr lang="en-US" altLang="ko-KR" sz="2000" i="1" dirty="0">
                <a:latin typeface="Book Antiqua" pitchFamily="18" charset="0"/>
              </a:rPr>
              <a:t>x</a:t>
            </a:r>
            <a:r>
              <a:rPr lang="ko-KR" altLang="en-US" sz="2000" dirty="0">
                <a:latin typeface="Book Antiqua" pitchFamily="18" charset="0"/>
              </a:rPr>
              <a:t>와 확률밀도함수 </a:t>
            </a:r>
            <a:r>
              <a:rPr lang="en-US" altLang="ko-KR" sz="2000" i="1" dirty="0">
                <a:latin typeface="Book Antiqua" pitchFamily="18" charset="0"/>
              </a:rPr>
              <a:t>f(x)</a:t>
            </a:r>
            <a:r>
              <a:rPr lang="ko-KR" altLang="en-US" sz="2000" dirty="0">
                <a:latin typeface="Book Antiqua" pitchFamily="18" charset="0"/>
              </a:rPr>
              <a:t>의 곱을 모두 더한 것과 같다</a:t>
            </a:r>
            <a:r>
              <a:rPr lang="en-US" altLang="ko-KR" sz="2000" dirty="0">
                <a:latin typeface="Book Antiqua" pitchFamily="18" charset="0"/>
              </a:rPr>
              <a:t>. </a:t>
            </a:r>
            <a:r>
              <a:rPr lang="ko-KR" altLang="en-US" sz="2000" dirty="0">
                <a:latin typeface="Book Antiqua" pitchFamily="18" charset="0"/>
              </a:rPr>
              <a:t>즉</a:t>
            </a:r>
            <a:r>
              <a:rPr lang="en-US" altLang="ko-KR" sz="2000" dirty="0">
                <a:latin typeface="Book Antiqua" pitchFamily="18" charset="0"/>
              </a:rPr>
              <a:t>,  </a:t>
            </a:r>
            <a:r>
              <a:rPr lang="ko-KR" altLang="en-US" sz="2000" dirty="0">
                <a:latin typeface="Book Antiqua" pitchFamily="18" charset="0"/>
              </a:rPr>
              <a:t>다음이 성립한다</a:t>
            </a:r>
            <a:r>
              <a:rPr lang="en-US" altLang="ko-KR" sz="2000" dirty="0">
                <a:latin typeface="Book Antiqua" pitchFamily="18" charset="0"/>
              </a:rPr>
              <a:t>.</a:t>
            </a:r>
          </a:p>
        </p:txBody>
      </p:sp>
      <p:graphicFrame>
        <p:nvGraphicFramePr>
          <p:cNvPr id="20" name="개체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7516367"/>
              </p:ext>
            </p:extLst>
          </p:nvPr>
        </p:nvGraphicFramePr>
        <p:xfrm>
          <a:off x="3784601" y="5782650"/>
          <a:ext cx="1536700" cy="58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2" name="Equation" r:id="rId14" imgW="888614" imgH="342751" progId="Equation.DSMT4">
                  <p:embed/>
                </p:oleObj>
              </mc:Choice>
              <mc:Fallback>
                <p:oleObj name="Equation" r:id="rId14" imgW="888614" imgH="342751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601" y="5782650"/>
                        <a:ext cx="1536700" cy="58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31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기댓값의</a:t>
            </a:r>
            <a:r>
              <a:rPr lang="ko-KR" altLang="en-US" dirty="0"/>
              <a:t> 정의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467544" y="898396"/>
            <a:ext cx="8028756" cy="1095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685800" y="1031258"/>
                <a:ext cx="7670800" cy="7954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spc="-100" dirty="0" err="1">
                    <a:latin typeface="+mn-ea"/>
                    <a:ea typeface="+mn-ea"/>
                  </a:rPr>
                  <a:t>기댓값</a:t>
                </a:r>
                <a:r>
                  <a:rPr lang="en-US" altLang="ko-KR" sz="2000" b="1" spc="-100" baseline="30000" dirty="0">
                    <a:latin typeface="+mn-ea"/>
                    <a:ea typeface="+mn-ea"/>
                  </a:rPr>
                  <a:t> expected </a:t>
                </a:r>
                <a:r>
                  <a:rPr lang="en-US" altLang="ko-KR" sz="2000" b="1" spc="-100" baseline="30000" dirty="0" smtClean="0">
                    <a:latin typeface="+mn-ea"/>
                    <a:ea typeface="+mn-ea"/>
                  </a:rPr>
                  <a:t>value</a:t>
                </a:r>
                <a:r>
                  <a:rPr lang="ko-KR" altLang="en-US" sz="2000" b="1" spc="-100" dirty="0">
                    <a:latin typeface="+mn-ea"/>
                    <a:ea typeface="+mn-ea"/>
                  </a:rPr>
                  <a:t> 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spc="-100" dirty="0" smtClean="0">
                    <a:latin typeface="+mn-ea"/>
                    <a:ea typeface="+mn-ea"/>
                  </a:rPr>
                </a:br>
                <a:r>
                  <a:rPr lang="ko-KR" altLang="en-US" sz="2000" spc="-1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에 대해 다음과 같이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정의한다</a:t>
                </a:r>
                <a:r>
                  <a:rPr lang="en-US" altLang="ko-KR" sz="2000" spc="-100" dirty="0">
                    <a:latin typeface="+mn-ea"/>
                    <a:ea typeface="+mn-ea"/>
                  </a:rPr>
                  <a:t>.</a:t>
                </a:r>
                <a:endParaRPr lang="ko-KR" altLang="en-US" sz="2000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31258"/>
                <a:ext cx="7670800" cy="795474"/>
              </a:xfrm>
              <a:prstGeom prst="rect">
                <a:avLst/>
              </a:prstGeom>
              <a:blipFill rotWithShape="1">
                <a:blip r:embed="rId3"/>
                <a:stretch>
                  <a:fillRect l="-874" t="-763" b="-12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2276872"/>
            <a:ext cx="4711700" cy="150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내용 개체 틀 1"/>
          <p:cNvSpPr txBox="1">
            <a:spLocks/>
          </p:cNvSpPr>
          <p:nvPr/>
        </p:nvSpPr>
        <p:spPr bwMode="auto">
          <a:xfrm>
            <a:off x="254000" y="4221088"/>
            <a:ext cx="8394700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5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Book Antiqua" pitchFamily="18" charset="0"/>
              </a:rPr>
              <a:t>이때                   또는                   </a:t>
            </a:r>
            <a:r>
              <a:rPr lang="ko-KR" altLang="en-US" sz="2000" dirty="0" smtClean="0">
                <a:latin typeface="Book Antiqua" pitchFamily="18" charset="0"/>
              </a:rPr>
              <a:t>가 </a:t>
            </a:r>
            <a:r>
              <a:rPr lang="ko-KR" altLang="en-US" sz="2000" dirty="0">
                <a:latin typeface="Book Antiqua" pitchFamily="18" charset="0"/>
              </a:rPr>
              <a:t>존재한다는 조건 아래서 </a:t>
            </a:r>
            <a:r>
              <a:rPr lang="ko-KR" altLang="en-US" sz="2000" dirty="0" err="1">
                <a:latin typeface="Book Antiqua" pitchFamily="18" charset="0"/>
              </a:rPr>
              <a:t>기댓값을</a:t>
            </a:r>
            <a:r>
              <a:rPr lang="ko-KR" altLang="en-US" sz="2000" dirty="0">
                <a:latin typeface="Book Antiqua" pitchFamily="18" charset="0"/>
              </a:rPr>
              <a:t> 정의한다</a:t>
            </a:r>
            <a:r>
              <a:rPr lang="en-US" altLang="ko-KR" sz="2000" dirty="0">
                <a:latin typeface="Book Antiqua" pitchFamily="18" charset="0"/>
              </a:rPr>
              <a:t>.</a:t>
            </a:r>
            <a:r>
              <a:rPr lang="ko-KR" altLang="en-US" sz="2000" dirty="0">
                <a:latin typeface="Book Antiqua" pitchFamily="18" charset="0"/>
              </a:rPr>
              <a:t>  </a:t>
            </a:r>
            <a:endParaRPr lang="en-US" altLang="ko-KR" sz="2000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내용 개체 틀 1"/>
              <p:cNvSpPr txBox="1">
                <a:spLocks/>
              </p:cNvSpPr>
              <p:nvPr/>
            </p:nvSpPr>
            <p:spPr bwMode="auto">
              <a:xfrm>
                <a:off x="254000" y="5329684"/>
                <a:ext cx="8394700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5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확률변수</a:t>
                </a:r>
                <a:r>
                  <a:rPr lang="en-US" altLang="ko-KR" sz="2000" dirty="0">
                    <a:latin typeface="Book Antiqua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 </a:t>
                </a:r>
                <a:r>
                  <a:rPr lang="ko-KR" altLang="en-US" sz="2000" dirty="0" err="1">
                    <a:latin typeface="Book Antiqua" pitchFamily="18" charset="0"/>
                  </a:rPr>
                  <a:t>기댓값은</a:t>
                </a:r>
                <a:r>
                  <a:rPr lang="ko-KR" altLang="en-US" sz="2000" dirty="0">
                    <a:latin typeface="Book Antiqua" pitchFamily="18" charset="0"/>
                  </a:rPr>
                  <a:t> 확률분포의 가중평균을 의미하며</a:t>
                </a:r>
                <a:r>
                  <a:rPr lang="en-US" altLang="ko-KR" sz="2000" dirty="0">
                    <a:latin typeface="Book Antiqua" pitchFamily="18" charset="0"/>
                  </a:rPr>
                  <a:t>, </a:t>
                </a:r>
                <a:r>
                  <a:rPr lang="ko-KR" altLang="en-US" sz="2000" dirty="0">
                    <a:latin typeface="Book Antiqua" pitchFamily="18" charset="0"/>
                  </a:rPr>
                  <a:t>확률분포의 중심을 나타내는 척도이다</a:t>
                </a:r>
                <a:r>
                  <a:rPr lang="en-US" altLang="ko-KR" sz="2000" dirty="0">
                    <a:latin typeface="Book Antiqua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000" y="5329684"/>
                <a:ext cx="8394700" cy="403572"/>
              </a:xfrm>
              <a:prstGeom prst="rect">
                <a:avLst/>
              </a:prstGeom>
              <a:blipFill rotWithShape="1">
                <a:blip r:embed="rId6"/>
                <a:stretch>
                  <a:fillRect l="-654" t="-10606" b="-1030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0413222"/>
              </p:ext>
            </p:extLst>
          </p:nvPr>
        </p:nvGraphicFramePr>
        <p:xfrm>
          <a:off x="2915816" y="4243561"/>
          <a:ext cx="11001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5" name="Equation" r:id="rId7" imgW="901309" imgH="330057" progId="Equation.DSMT4">
                  <p:embed/>
                </p:oleObj>
              </mc:Choice>
              <mc:Fallback>
                <p:oleObj name="Equation" r:id="rId7" imgW="901309" imgH="330057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4243561"/>
                        <a:ext cx="11001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9356510"/>
              </p:ext>
            </p:extLst>
          </p:nvPr>
        </p:nvGraphicFramePr>
        <p:xfrm>
          <a:off x="1194753" y="4243561"/>
          <a:ext cx="100488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6" name="Equation" r:id="rId9" imgW="825500" imgH="342900" progId="Equation.DSMT4">
                  <p:embed/>
                </p:oleObj>
              </mc:Choice>
              <mc:Fallback>
                <p:oleObj name="Equation" r:id="rId9" imgW="825500" imgH="3429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4753" y="4243561"/>
                        <a:ext cx="1004887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831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기댓값의</a:t>
            </a:r>
            <a:r>
              <a:rPr lang="ko-KR" altLang="en-US" dirty="0"/>
              <a:t> 정의</a:t>
            </a:r>
          </a:p>
        </p:txBody>
      </p:sp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777295"/>
            <a:ext cx="8788400" cy="251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23528" y="3613451"/>
            <a:ext cx="8358246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</a:t>
            </a:r>
            <a:r>
              <a:rPr lang="ko-KR" altLang="en-US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기댓값은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다음과 같다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5001935"/>
              </p:ext>
            </p:extLst>
          </p:nvPr>
        </p:nvGraphicFramePr>
        <p:xfrm>
          <a:off x="1177925" y="4295502"/>
          <a:ext cx="673893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1" name="Equation" r:id="rId4" imgW="4521200" imgH="342900" progId="Equation.DSMT4">
                  <p:embed/>
                </p:oleObj>
              </mc:Choice>
              <mc:Fallback>
                <p:oleObj name="Equation" r:id="rId4" imgW="4521200" imgH="3429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7925" y="4295502"/>
                        <a:ext cx="6738938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68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이산확률변수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7544" y="898396"/>
            <a:ext cx="8028756" cy="14504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확률변수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random variable</a:t>
                </a:r>
                <a:r>
                  <a:rPr lang="ko-KR" altLang="en-US" sz="2000" b="1" baseline="30000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확률실험에서 </a:t>
                </a:r>
                <a:r>
                  <a:rPr lang="ko-KR" altLang="en-US" sz="2000" dirty="0">
                    <a:latin typeface="+mn-ea"/>
                    <a:ea typeface="+mn-ea"/>
                  </a:rPr>
                  <a:t>나타날 수 있는 개개의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실험결과를 </a:t>
                </a:r>
                <a:r>
                  <a:rPr lang="ko-KR" altLang="en-US" sz="2000" dirty="0">
                    <a:latin typeface="+mn-ea"/>
                    <a:ea typeface="+mn-ea"/>
                  </a:rPr>
                  <a:t>실수로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대응시키는 </a:t>
                </a:r>
                <a:r>
                  <a:rPr lang="ko-KR" altLang="en-US" sz="2000" dirty="0">
                    <a:latin typeface="+mn-ea"/>
                    <a:ea typeface="+mn-ea"/>
                  </a:rPr>
                  <a:t>함수이며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:r>
                  <a:rPr lang="ko-KR" altLang="en-US" sz="2000" dirty="0">
                    <a:latin typeface="+mn-ea"/>
                    <a:ea typeface="+mn-ea"/>
                  </a:rPr>
                  <a:t>보통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와 같은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대문자로 나타냄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874" t="-3012" b="-10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22600"/>
            <a:ext cx="3689703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29903" y="2996952"/>
                <a:ext cx="4462577" cy="2917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700" spc="-100" dirty="0" smtClean="0">
                    <a:latin typeface="+mn-ea"/>
                    <a:ea typeface="+mn-ea"/>
                  </a:rPr>
                  <a:t>실수</a:t>
                </a:r>
                <a14:m>
                  <m:oMath xmlns:m="http://schemas.openxmlformats.org/officeDocument/2006/math">
                    <m:r>
                      <a:rPr lang="ko-KR" altLang="en-US" sz="1700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라는 성질을 가진 원소들로 구성된 사건</a:t>
                </a:r>
                <a14:m>
                  <m:oMath xmlns:m="http://schemas.openxmlformats.org/officeDocument/2006/math">
                    <m:r>
                      <a:rPr lang="ko-KR" altLang="en-US" sz="1700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𝐴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를 확률변수를 이용하여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로 </a:t>
                </a:r>
                <a:r>
                  <a:rPr lang="en-US" altLang="ko-KR" sz="1700" spc="-100" dirty="0" smtClean="0">
                    <a:latin typeface="+mn-ea"/>
                    <a:ea typeface="+mn-ea"/>
                  </a:rPr>
                  <a:t/>
                </a:r>
                <a:br>
                  <a:rPr lang="en-US" altLang="ko-KR" sz="1700" spc="-100" dirty="0" smtClean="0">
                    <a:latin typeface="+mn-ea"/>
                    <a:ea typeface="+mn-ea"/>
                  </a:rPr>
                </a:br>
                <a:r>
                  <a:rPr lang="ko-KR" altLang="en-US" sz="1700" spc="-100" dirty="0" smtClean="0">
                    <a:latin typeface="+mn-ea"/>
                    <a:ea typeface="+mn-ea"/>
                  </a:rPr>
                  <a:t>나타낼 수 있으며</a:t>
                </a:r>
                <a:r>
                  <a:rPr lang="en-US" altLang="ko-KR" sz="1700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1700" spc="-100" dirty="0" smtClean="0">
                    <a:latin typeface="+mn-ea"/>
                    <a:ea typeface="+mn-ea"/>
                  </a:rPr>
                  <a:t>사건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𝐴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의 확률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𝐴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는 </a:t>
                </a:r>
                <a:r>
                  <a:rPr lang="en-US" altLang="ko-KR" sz="1700" spc="-100" dirty="0" smtClean="0">
                    <a:latin typeface="+mn-ea"/>
                    <a:ea typeface="+mn-ea"/>
                  </a:rPr>
                  <a:t/>
                </a:r>
                <a:br>
                  <a:rPr lang="en-US" altLang="ko-KR" sz="1700" spc="-100" dirty="0" smtClean="0">
                    <a:latin typeface="+mn-ea"/>
                    <a:ea typeface="+mn-ea"/>
                  </a:rPr>
                </a:br>
                <a:r>
                  <a:rPr lang="ko-KR" altLang="en-US" sz="1700" spc="-100" dirty="0" smtClean="0">
                    <a:latin typeface="+mn-ea"/>
                    <a:ea typeface="+mn-ea"/>
                  </a:rPr>
                  <a:t>실수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를 이용하여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로 표현된다</a:t>
                </a:r>
                <a:r>
                  <a:rPr lang="en-US" altLang="ko-KR" sz="1700" spc="-100" dirty="0" smtClean="0">
                    <a:latin typeface="+mn-ea"/>
                    <a:ea typeface="+mn-ea"/>
                  </a:rPr>
                  <a:t>. 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sz="1700" spc="-100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700" spc="-100" dirty="0" smtClean="0">
                    <a:latin typeface="+mn-ea"/>
                    <a:ea typeface="+mn-ea"/>
                  </a:rPr>
                  <a:t>예를</a:t>
                </a:r>
                <a:r>
                  <a:rPr lang="en-US" altLang="ko-KR" sz="1700" spc="-1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1700" spc="-100" dirty="0" smtClean="0">
                    <a:latin typeface="+mn-ea"/>
                    <a:ea typeface="+mn-ea"/>
                  </a:rPr>
                  <a:t>들어</a:t>
                </a:r>
                <a:r>
                  <a:rPr lang="en-US" altLang="ko-KR" sz="1700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1700" u="sng" spc="-100" dirty="0" smtClean="0">
                    <a:latin typeface="+mn-ea"/>
                    <a:ea typeface="+mn-ea"/>
                  </a:rPr>
                  <a:t>동전 세 번 던지기</a:t>
                </a:r>
                <a:endParaRPr lang="en-US" altLang="ko-KR" sz="1700" u="sng" spc="-100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를</a:t>
                </a:r>
                <a14:m>
                  <m:oMath xmlns:m="http://schemas.openxmlformats.org/officeDocument/2006/math">
                    <m:r>
                      <a:rPr lang="ko-KR" altLang="en-US" sz="1700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𝐻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의 수라 하면</a:t>
                </a:r>
                <a:r>
                  <a:rPr lang="en-US" altLang="ko-KR" sz="1700" spc="-100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{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𝐻𝐻𝐻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} ⇔ [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1700" i="1" spc="-100" dirty="0" smtClean="0">
                        <a:latin typeface="Cambria Math"/>
                        <a:ea typeface="+mn-ea"/>
                      </a:rPr>
                      <m:t> = 3]</m:t>
                    </m:r>
                  </m:oMath>
                </a14:m>
                <a:r>
                  <a:rPr lang="ko-KR" altLang="en-US" sz="1700" spc="-100" dirty="0" smtClean="0">
                    <a:latin typeface="+mn-ea"/>
                    <a:ea typeface="+mn-ea"/>
                  </a:rPr>
                  <a:t>으로 나타낼 수 있으며</a:t>
                </a:r>
                <a:r>
                  <a:rPr lang="en-US" altLang="ko-KR" sz="1700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1700" spc="-100" dirty="0" smtClean="0">
                    <a:latin typeface="+mn-ea"/>
                    <a:ea typeface="+mn-ea"/>
                  </a:rPr>
                  <a:t>다음과 같다</a:t>
                </a:r>
                <a:r>
                  <a:rPr lang="en-US" altLang="ko-KR" sz="1700" spc="-100" dirty="0" smtClean="0">
                    <a:latin typeface="+mn-ea"/>
                    <a:ea typeface="+mn-ea"/>
                  </a:rPr>
                  <a:t>.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00" i="1" spc="-100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sz="1700" i="1" spc="-100" dirty="0" smtClean="0">
                          <a:latin typeface="Cambria Math"/>
                          <a:ea typeface="+mn-ea"/>
                        </a:rPr>
                        <m:t>({</m:t>
                      </m:r>
                      <m:r>
                        <a:rPr lang="en-US" altLang="ko-KR" sz="1700" i="1" spc="-100" dirty="0" smtClean="0">
                          <a:latin typeface="Cambria Math"/>
                          <a:ea typeface="+mn-ea"/>
                        </a:rPr>
                        <m:t>𝐻𝐻𝐻</m:t>
                      </m:r>
                      <m:r>
                        <a:rPr lang="en-US" altLang="ko-KR" sz="1700" i="1" spc="-100" dirty="0" smtClean="0">
                          <a:latin typeface="Cambria Math"/>
                          <a:ea typeface="+mn-ea"/>
                        </a:rPr>
                        <m:t>}) = </m:t>
                      </m:r>
                      <m:r>
                        <a:rPr lang="en-US" altLang="ko-KR" sz="1700" i="1" spc="-100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sz="1700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sz="1700" i="1" spc="-100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sz="1700" i="1" spc="-100" dirty="0" smtClean="0">
                          <a:latin typeface="Cambria Math"/>
                          <a:ea typeface="+mn-ea"/>
                        </a:rPr>
                        <m:t> = 3) = 1/8</m:t>
                      </m:r>
                    </m:oMath>
                  </m:oMathPara>
                </a14:m>
                <a:endParaRPr lang="en-US" altLang="ko-KR" sz="1700" i="1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903" y="2996952"/>
                <a:ext cx="4462577" cy="2917722"/>
              </a:xfrm>
              <a:prstGeom prst="rect">
                <a:avLst/>
              </a:prstGeom>
              <a:blipFill rotWithShape="1">
                <a:blip r:embed="rId4"/>
                <a:stretch>
                  <a:fillRect l="-9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기댓값의</a:t>
            </a:r>
            <a:r>
              <a:rPr lang="ko-KR" altLang="en-US" dirty="0"/>
              <a:t> 정의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23528" y="2824911"/>
                <a:ext cx="8358246" cy="8586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확률밀도함수는                                         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endParaRPr lang="en-US" altLang="ko-KR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</a:t>
                </a:r>
                <a:r>
                  <a:rPr lang="ko-KR" altLang="en-US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기댓값은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824911"/>
                <a:ext cx="8358246" cy="858697"/>
              </a:xfrm>
              <a:prstGeom prst="rect">
                <a:avLst/>
              </a:prstGeom>
              <a:blipFill rotWithShape="1">
                <a:blip r:embed="rId3"/>
                <a:stretch>
                  <a:fillRect l="-584" b="-99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812533"/>
            <a:ext cx="8915400" cy="16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1053804"/>
              </p:ext>
            </p:extLst>
          </p:nvPr>
        </p:nvGraphicFramePr>
        <p:xfrm>
          <a:off x="2339752" y="2792164"/>
          <a:ext cx="2210585" cy="542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8" name="Equation" r:id="rId5" imgW="1574800" imgH="393700" progId="Equation.DSMT4">
                  <p:embed/>
                </p:oleObj>
              </mc:Choice>
              <mc:Fallback>
                <p:oleObj name="Equation" r:id="rId5" imgW="1574800" imgH="3937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2792164"/>
                        <a:ext cx="2210585" cy="5429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1226586"/>
              </p:ext>
            </p:extLst>
          </p:nvPr>
        </p:nvGraphicFramePr>
        <p:xfrm>
          <a:off x="1714500" y="4018707"/>
          <a:ext cx="5335588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9" name="Equation" r:id="rId7" imgW="3581400" imgH="482600" progId="Equation.DSMT4">
                  <p:embed/>
                </p:oleObj>
              </mc:Choice>
              <mc:Fallback>
                <p:oleObj name="Equation" r:id="rId7" imgW="3581400" imgH="482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00" y="4018707"/>
                        <a:ext cx="5335588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59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기댓값의</a:t>
            </a:r>
            <a:r>
              <a:rPr lang="ko-KR" altLang="en-US" dirty="0"/>
              <a:t> 정의</a:t>
            </a: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152400" y="845916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spc="-50" dirty="0"/>
              <a:t>모든 확률분포에 대해 </a:t>
            </a:r>
            <a:r>
              <a:rPr lang="ko-KR" altLang="en-US" sz="2000" spc="-50" dirty="0" err="1"/>
              <a:t>기댓값이</a:t>
            </a:r>
            <a:r>
              <a:rPr lang="ko-KR" altLang="en-US" sz="2000" spc="-50" dirty="0"/>
              <a:t> 존재하는 것은 아니다</a:t>
            </a:r>
            <a:r>
              <a:rPr lang="en-US" altLang="ko-KR" sz="2000" spc="-50" dirty="0"/>
              <a:t>.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4254645"/>
              </p:ext>
            </p:extLst>
          </p:nvPr>
        </p:nvGraphicFramePr>
        <p:xfrm>
          <a:off x="2125663" y="1330325"/>
          <a:ext cx="44100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7" name="Equation" r:id="rId4" imgW="2959100" imgH="431800" progId="Equation.DSMT4">
                  <p:embed/>
                </p:oleObj>
              </mc:Choice>
              <mc:Fallback>
                <p:oleObj name="Equation" r:id="rId4" imgW="2959100" imgH="4318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5663" y="1330325"/>
                        <a:ext cx="44100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467544" y="2763616"/>
            <a:ext cx="75265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1200"/>
              </a:spcBef>
              <a:buSzPct val="90000"/>
              <a:buNone/>
              <a:defRPr/>
            </a:pPr>
            <a:r>
              <a:rPr lang="ko-KR" altLang="en-US" sz="2000" spc="-50" dirty="0"/>
              <a:t>이 경우에 다음과 같이              </a:t>
            </a:r>
            <a:r>
              <a:rPr lang="ko-KR" altLang="en-US" sz="2000" spc="-50" dirty="0" smtClean="0"/>
              <a:t>가 </a:t>
            </a:r>
            <a:r>
              <a:rPr lang="ko-KR" altLang="en-US" sz="2000" spc="-50" dirty="0"/>
              <a:t>존재하지 않는다</a:t>
            </a:r>
            <a:r>
              <a:rPr lang="en-US" altLang="ko-KR" sz="2000" spc="-50" dirty="0"/>
              <a:t>.</a:t>
            </a:r>
          </a:p>
        </p:txBody>
      </p:sp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516015"/>
              </p:ext>
            </p:extLst>
          </p:nvPr>
        </p:nvGraphicFramePr>
        <p:xfrm>
          <a:off x="3101975" y="2747963"/>
          <a:ext cx="11001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8" name="Equation" r:id="rId6" imgW="901309" imgH="330057" progId="Equation.DSMT4">
                  <p:embed/>
                </p:oleObj>
              </mc:Choice>
              <mc:Fallback>
                <p:oleObj name="Equation" r:id="rId6" imgW="901309" imgH="330057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975" y="2747963"/>
                        <a:ext cx="1100138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4570831"/>
              </p:ext>
            </p:extLst>
          </p:nvPr>
        </p:nvGraphicFramePr>
        <p:xfrm>
          <a:off x="1918493" y="3386882"/>
          <a:ext cx="4957763" cy="133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39" name="Equation" r:id="rId8" imgW="3327400" imgH="914400" progId="Equation.DSMT4">
                  <p:embed/>
                </p:oleObj>
              </mc:Choice>
              <mc:Fallback>
                <p:oleObj name="Equation" r:id="rId8" imgW="3327400" imgH="9144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8493" y="3386882"/>
                        <a:ext cx="4957763" cy="133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68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함수에 대한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152400" y="845916"/>
                <a:ext cx="7894886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2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spcBef>
                    <a:spcPts val="1200"/>
                  </a:spcBef>
                  <a:buSzPct val="9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2000" spc="-50" dirty="0"/>
                  <a:t>확률변수</a:t>
                </a:r>
                <a14:m>
                  <m:oMath xmlns:m="http://schemas.openxmlformats.org/officeDocument/2006/math">
                    <m:r>
                      <a:rPr lang="ko-KR" altLang="en-US" sz="2000" i="1" spc="-50" dirty="0" smtClean="0">
                        <a:latin typeface="Cambria Math"/>
                      </a:rPr>
                      <m:t> </m:t>
                    </m:r>
                    <m:r>
                      <a:rPr lang="en-US" altLang="ko-KR" sz="2000" i="1" spc="-50" dirty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spc="-50" dirty="0"/>
                  <a:t>의 함수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𝑌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 = 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𝑔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(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𝑋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spc="-50" dirty="0"/>
                  <a:t>도 역시 확률변수이다</a:t>
                </a:r>
                <a:r>
                  <a:rPr lang="en-US" altLang="ko-KR" sz="2000" spc="-50" dirty="0"/>
                  <a:t>.</a:t>
                </a: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845916"/>
                <a:ext cx="7894886" cy="403572"/>
              </a:xfrm>
              <a:prstGeom prst="rect">
                <a:avLst/>
              </a:prstGeom>
              <a:blipFill rotWithShape="1">
                <a:blip r:embed="rId3"/>
                <a:stretch>
                  <a:fillRect l="-463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0"/>
          <p:cNvGrpSpPr/>
          <p:nvPr/>
        </p:nvGrpSpPr>
        <p:grpSpPr>
          <a:xfrm>
            <a:off x="611560" y="1898374"/>
            <a:ext cx="7872040" cy="806161"/>
            <a:chOff x="611560" y="2535876"/>
            <a:chExt cx="7872040" cy="806161"/>
          </a:xfrm>
        </p:grpSpPr>
        <p:sp>
          <p:nvSpPr>
            <p:cNvPr id="13" name="순서도: 순차적 액세스 저장소 12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535876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2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buNone/>
                  </a:pPr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이산확률변수 </a:t>
                  </a:r>
                  <a14:m>
                    <m:oMath xmlns:m="http://schemas.openxmlformats.org/officeDocument/2006/math"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</m:oMath>
                  </a14:m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의 함수 </a:t>
                  </a:r>
                  <a14:m>
                    <m:oMath xmlns:m="http://schemas.openxmlformats.org/officeDocument/2006/math"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𝒀</m:t>
                      </m:r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= </m:t>
                      </m:r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  <m:r>
                        <a:rPr lang="en-US" altLang="ko-KR" sz="2000" b="1" i="1" baseline="40000" dirty="0">
                          <a:solidFill>
                            <a:srgbClr val="00A0C6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의 확률분포와 </a:t>
                  </a:r>
                  <a14:m>
                    <m:oMath xmlns:m="http://schemas.openxmlformats.org/officeDocument/2006/math"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𝒀</m:t>
                      </m:r>
                    </m:oMath>
                  </a14:m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의 </a:t>
                  </a:r>
                  <a:r>
                    <a:rPr lang="ko-KR" altLang="en-US" sz="2000" b="1" dirty="0" err="1">
                      <a:solidFill>
                        <a:srgbClr val="00A0C6"/>
                      </a:solidFill>
                      <a:latin typeface="+mn-ea"/>
                    </a:rPr>
                    <a:t>기댓값을</a:t>
                  </a:r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 구하자</a:t>
                  </a:r>
                  <a:r>
                    <a:rPr lang="en-US" altLang="ko-KR" sz="2000" b="1" dirty="0">
                      <a:solidFill>
                        <a:srgbClr val="00A0C6"/>
                      </a:solidFill>
                      <a:latin typeface="+mn-ea"/>
                    </a:rPr>
                    <a:t>.</a:t>
                  </a:r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535876"/>
                  <a:ext cx="6906344" cy="40357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971" t="-7463" b="-9850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7234934" cy="121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270000" y="4253026"/>
                <a:ext cx="7086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가 취할 수 있는 값 </a:t>
                </a:r>
                <a:r>
                  <a:rPr lang="en-US" altLang="ko-KR" sz="20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 = { 0, 1, 4, 9 } </m:t>
                    </m:r>
                  </m:oMath>
                </a14:m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4253026"/>
                <a:ext cx="7086600" cy="400110"/>
              </a:xfrm>
              <a:prstGeom prst="rect">
                <a:avLst/>
              </a:prstGeom>
              <a:blipFill rotWithShape="1">
                <a:blip r:embed="rId6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797152"/>
            <a:ext cx="2610529" cy="1579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654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272" y="1268760"/>
            <a:ext cx="5400900" cy="230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함수에 대한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270000" y="1025543"/>
                <a:ext cx="7086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확률 </a:t>
                </a:r>
                <a:r>
                  <a:rPr lang="en-US" altLang="ko-KR" sz="2000" dirty="0">
                    <a:latin typeface="+mn-ea"/>
                    <a:ea typeface="+mn-ea"/>
                  </a:rPr>
                  <a:t>: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1025543"/>
                <a:ext cx="7086600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1270000" y="4160629"/>
                <a:ext cx="7086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확률분</a:t>
                </a:r>
                <a:r>
                  <a:rPr lang="ko-KR" altLang="en-US" sz="2000" dirty="0">
                    <a:latin typeface="+mn-ea"/>
                    <a:ea typeface="+mn-ea"/>
                  </a:rPr>
                  <a:t>포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4160629"/>
                <a:ext cx="70866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692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689828"/>
            <a:ext cx="5418401" cy="1331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31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함수에 대한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1270000" y="1025543"/>
                <a:ext cx="7086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Cambria Math"/>
                    <a:ea typeface="+mn-ea"/>
                  </a:rPr>
                  <a:t>의 </a:t>
                </a:r>
                <a:r>
                  <a:rPr lang="ko-KR" altLang="en-US" sz="2000" dirty="0" err="1">
                    <a:latin typeface="Cambria Math"/>
                    <a:ea typeface="+mn-ea"/>
                  </a:rPr>
                  <a:t>기댓값</a:t>
                </a:r>
                <a:r>
                  <a:rPr lang="ko-KR" altLang="en-US" sz="2000" dirty="0">
                    <a:latin typeface="Cambria Math"/>
                    <a:ea typeface="+mn-ea"/>
                  </a:rPr>
                  <a:t> </a:t>
                </a:r>
                <a:r>
                  <a:rPr lang="en-US" altLang="ko-KR" sz="2000" dirty="0">
                    <a:latin typeface="Cambria Math"/>
                    <a:ea typeface="+mn-ea"/>
                  </a:rPr>
                  <a:t>:</a:t>
                </a:r>
                <a:endParaRPr lang="ko-KR" altLang="en-US" sz="2000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1025543"/>
                <a:ext cx="7086600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6217540"/>
              </p:ext>
            </p:extLst>
          </p:nvPr>
        </p:nvGraphicFramePr>
        <p:xfrm>
          <a:off x="2076903" y="1556792"/>
          <a:ext cx="49799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0" name="Equation" r:id="rId4" imgW="3340100" imgH="444500" progId="Equation.DSMT4">
                  <p:embed/>
                </p:oleObj>
              </mc:Choice>
              <mc:Fallback>
                <p:oleObj name="Equation" r:id="rId4" imgW="3340100" imgH="4445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6903" y="1556792"/>
                        <a:ext cx="49799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270000" y="2852936"/>
                <a:ext cx="7086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Cambria Math"/>
                    <a:ea typeface="+mn-ea"/>
                  </a:rPr>
                  <a:t>한편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Cambria Math"/>
                    <a:ea typeface="+mn-ea"/>
                  </a:rPr>
                  <a:t>의 분포로부터 다음을 얻는다</a:t>
                </a:r>
                <a:r>
                  <a:rPr lang="en-US" altLang="ko-KR" sz="2000" dirty="0">
                    <a:latin typeface="Cambria Math"/>
                    <a:ea typeface="+mn-ea"/>
                  </a:rPr>
                  <a:t>.</a:t>
                </a:r>
                <a:endParaRPr lang="ko-KR" altLang="en-US" sz="2000" dirty="0">
                  <a:latin typeface="Cambria Math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2852936"/>
                <a:ext cx="7086600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860"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3769049"/>
              </p:ext>
            </p:extLst>
          </p:nvPr>
        </p:nvGraphicFramePr>
        <p:xfrm>
          <a:off x="2105025" y="3382923"/>
          <a:ext cx="48831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41" name="Equation" r:id="rId7" imgW="3276600" imgH="419100" progId="Equation.DSMT4">
                  <p:embed/>
                </p:oleObj>
              </mc:Choice>
              <mc:Fallback>
                <p:oleObj name="Equation" r:id="rId7" imgW="3276600" imgH="4191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5025" y="3382923"/>
                        <a:ext cx="488315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775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함수에 대한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52400" y="845916"/>
                <a:ext cx="7894886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20000"/>
                  </a:lnSpc>
                  <a:spcBef>
                    <a:spcPts val="1200"/>
                  </a:spcBef>
                  <a:buSzPct val="90000"/>
                  <a:buFont typeface="Wingdings" panose="05000000000000000000" pitchFamily="2" charset="2"/>
                  <a:buChar char="v"/>
                  <a:defRPr/>
                </a:pP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2000" spc="-50" dirty="0"/>
                  <a:t>의 </a:t>
                </a:r>
                <a:r>
                  <a:rPr lang="ko-KR" altLang="en-US" sz="2000" spc="-50" dirty="0" err="1"/>
                  <a:t>기댓값을</a:t>
                </a:r>
                <a:r>
                  <a:rPr lang="ko-KR" altLang="en-US" sz="2000" spc="-50" dirty="0"/>
                  <a:t> 구하기 위하여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2000" spc="-50" dirty="0"/>
                  <a:t>의 분포를 구하지 않고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spc="-50" dirty="0"/>
                  <a:t>의 분포를 이용하여 다음과 같이 구할 수 있다</a:t>
                </a:r>
                <a:r>
                  <a:rPr lang="en-US" altLang="ko-KR" sz="2000" spc="-50" dirty="0"/>
                  <a:t>.</a:t>
                </a:r>
                <a:endParaRPr lang="ko-KR" altLang="en-US" sz="2000" spc="-50" dirty="0"/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845916"/>
                <a:ext cx="7894886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463" t="-1515" b="-1227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2418581"/>
              </p:ext>
            </p:extLst>
          </p:nvPr>
        </p:nvGraphicFramePr>
        <p:xfrm>
          <a:off x="2887663" y="1812305"/>
          <a:ext cx="289718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2" name="Equation" r:id="rId5" imgW="1943100" imgH="368300" progId="Equation.DSMT4">
                  <p:embed/>
                </p:oleObj>
              </mc:Choice>
              <mc:Fallback>
                <p:oleObj name="Equation" r:id="rId5" imgW="1943100" imgH="3683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663" y="1812305"/>
                        <a:ext cx="289718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52400" y="3237139"/>
                <a:ext cx="7894886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20000"/>
                  </a:lnSpc>
                  <a:spcBef>
                    <a:spcPts val="1200"/>
                  </a:spcBef>
                  <a:buSzPct val="9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2000" spc="-50" dirty="0">
                    <a:latin typeface="Cambria Math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spc="-50" dirty="0">
                    <a:latin typeface="Cambria Math"/>
                  </a:rPr>
                  <a:t>의 함수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latin typeface="Cambria Math"/>
                      </a:rPr>
                      <m:t>𝑌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 = 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𝑔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(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𝑋</m:t>
                    </m:r>
                    <m:r>
                      <a:rPr lang="en-US" altLang="ko-KR" sz="2000" i="1" spc="-50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spc="-50" dirty="0">
                    <a:latin typeface="Cambria Math"/>
                  </a:rPr>
                  <a:t>의 </a:t>
                </a:r>
                <a:r>
                  <a:rPr lang="ko-KR" altLang="en-US" sz="2000" spc="-50" dirty="0" err="1">
                    <a:latin typeface="Cambria Math"/>
                  </a:rPr>
                  <a:t>기댓값</a:t>
                </a:r>
                <a:endParaRPr lang="en-US" altLang="ko-KR" sz="2000" spc="-5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3237139"/>
                <a:ext cx="7894886" cy="403572"/>
              </a:xfrm>
              <a:prstGeom prst="rect">
                <a:avLst/>
              </a:prstGeom>
              <a:blipFill rotWithShape="1">
                <a:blip r:embed="rId7"/>
                <a:stretch>
                  <a:fillRect l="-463" t="-1515" b="-318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439" y="3789040"/>
            <a:ext cx="5511436" cy="180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47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95968"/>
              </p:ext>
            </p:extLst>
          </p:nvPr>
        </p:nvGraphicFramePr>
        <p:xfrm>
          <a:off x="645206" y="1006248"/>
          <a:ext cx="4122737" cy="179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76" name="Equation" r:id="rId3" imgW="2565400" imgH="1143000" progId="Equation.DSMT4">
                  <p:embed/>
                </p:oleObj>
              </mc:Choice>
              <mc:Fallback>
                <p:oleObj name="Equation" r:id="rId3" imgW="2565400" imgH="11430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206" y="1006248"/>
                        <a:ext cx="4122737" cy="179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03552" y="966545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552" y="1431826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3552" y="1937023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③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3552" y="2407557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④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324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87" y="737290"/>
            <a:ext cx="8882742" cy="2402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23528" y="3613451"/>
                <a:ext cx="8358246" cy="390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기댓값은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13451"/>
                <a:ext cx="8358246" cy="390813"/>
              </a:xfrm>
              <a:prstGeom prst="rect">
                <a:avLst/>
              </a:prstGeom>
              <a:blipFill rotWithShape="1">
                <a:blip r:embed="rId4"/>
                <a:stretch>
                  <a:fillRect l="-584" t="-4688" b="-218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9716984"/>
              </p:ext>
            </p:extLst>
          </p:nvPr>
        </p:nvGraphicFramePr>
        <p:xfrm>
          <a:off x="2209800" y="4005263"/>
          <a:ext cx="467518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7" name="Equation" r:id="rId5" imgW="3136900" imgH="419100" progId="Equation.DSMT4">
                  <p:embed/>
                </p:oleObj>
              </mc:Choice>
              <mc:Fallback>
                <p:oleObj name="Equation" r:id="rId5" imgW="3136900" imgH="4191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005263"/>
                        <a:ext cx="4675188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05500" y="5091281"/>
                <a:ext cx="772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기댓값은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00" y="5091281"/>
                <a:ext cx="772730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710" t="-11475" b="-21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27942"/>
              </p:ext>
            </p:extLst>
          </p:nvPr>
        </p:nvGraphicFramePr>
        <p:xfrm>
          <a:off x="2508250" y="5445026"/>
          <a:ext cx="4087813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8" name="Equation" r:id="rId8" imgW="2743200" imgH="393480" progId="Equation.DSMT4">
                  <p:embed/>
                </p:oleObj>
              </mc:Choice>
              <mc:Fallback>
                <p:oleObj name="Equation" r:id="rId8" imgW="2743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5445026"/>
                        <a:ext cx="4087813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940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23528" y="836712"/>
                <a:ext cx="8358246" cy="406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기댓값은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36712"/>
                <a:ext cx="8358246" cy="406265"/>
              </a:xfrm>
              <a:prstGeom prst="rect">
                <a:avLst/>
              </a:prstGeom>
              <a:blipFill rotWithShape="1">
                <a:blip r:embed="rId3"/>
                <a:stretch>
                  <a:fillRect l="-584" t="-4478" b="-16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05500" y="2366107"/>
                <a:ext cx="77273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기댓값은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500" y="2366107"/>
                <a:ext cx="7727300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710" t="-11475" b="-21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5198329"/>
              </p:ext>
            </p:extLst>
          </p:nvPr>
        </p:nvGraphicFramePr>
        <p:xfrm>
          <a:off x="1747838" y="1287035"/>
          <a:ext cx="5602287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0" name="Equation" r:id="rId5" imgW="3759200" imgH="482600" progId="Equation.DSMT4">
                  <p:embed/>
                </p:oleObj>
              </mc:Choice>
              <mc:Fallback>
                <p:oleObj name="Equation" r:id="rId5" imgW="3759200" imgH="482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7838" y="1287035"/>
                        <a:ext cx="5602287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908967"/>
              </p:ext>
            </p:extLst>
          </p:nvPr>
        </p:nvGraphicFramePr>
        <p:xfrm>
          <a:off x="2498725" y="2780928"/>
          <a:ext cx="4106863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1" name="Equation" r:id="rId7" imgW="2755900" imgH="393700" progId="Equation.DSMT4">
                  <p:embed/>
                </p:oleObj>
              </mc:Choice>
              <mc:Fallback>
                <p:oleObj name="Equation" r:id="rId7" imgW="27559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8725" y="2780928"/>
                        <a:ext cx="4106863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987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확률분포의 분산</a:t>
            </a: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179512" y="865188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spc="-50" dirty="0"/>
              <a:t>평균을 중심으로 밀집하는 정도에 대한 척도</a:t>
            </a:r>
            <a:endParaRPr lang="en-US" altLang="ko-KR" sz="2000" spc="-50" dirty="0"/>
          </a:p>
        </p:txBody>
      </p:sp>
      <p:sp>
        <p:nvSpPr>
          <p:cNvPr id="10" name="직사각형 9"/>
          <p:cNvSpPr/>
          <p:nvPr/>
        </p:nvSpPr>
        <p:spPr>
          <a:xfrm>
            <a:off x="467544" y="1448912"/>
            <a:ext cx="8028756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85800" y="1657974"/>
                <a:ext cx="76708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2000" b="1" spc="-100" dirty="0">
                    <a:latin typeface="+mn-ea"/>
                    <a:ea typeface="+mn-ea"/>
                  </a:rPr>
                  <a:t>적률</a:t>
                </a:r>
                <a:r>
                  <a:rPr lang="en-US" altLang="ko-KR" sz="2000" b="1" spc="-100" baseline="30000" dirty="0" smtClean="0">
                    <a:latin typeface="+mn-ea"/>
                    <a:ea typeface="+mn-ea"/>
                  </a:rPr>
                  <a:t>moment </a:t>
                </a:r>
                <a:r>
                  <a:rPr lang="en-US" altLang="ko-KR" sz="2000" b="1" spc="-1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b="1" spc="-1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에 대해 </a:t>
                </a:r>
                <a:r>
                  <a:rPr lang="ko-KR" altLang="en-US" sz="2000" spc="-100" dirty="0" err="1">
                    <a:latin typeface="+mn-ea"/>
                    <a:ea typeface="+mn-ea"/>
                  </a:rPr>
                  <a:t>기댓값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spc="-100" dirty="0" err="1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spc="-100" baseline="40000" dirty="0" err="1">
                        <a:latin typeface="Cambria Math"/>
                        <a:ea typeface="+mn-ea"/>
                      </a:rPr>
                      <m:t>𝑘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을 의미하며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이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적률을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차 적률이라 한다</a:t>
                </a:r>
                <a:r>
                  <a:rPr lang="en-US" altLang="ko-KR" sz="2000" spc="-100" dirty="0">
                    <a:latin typeface="+mn-ea"/>
                    <a:ea typeface="+mn-ea"/>
                  </a:rPr>
                  <a:t>.</a:t>
                </a:r>
                <a:endParaRPr lang="ko-KR" altLang="en-US" sz="2000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57974"/>
                <a:ext cx="7670800" cy="769441"/>
              </a:xfrm>
              <a:prstGeom prst="rect">
                <a:avLst/>
              </a:prstGeom>
              <a:blipFill rotWithShape="1">
                <a:blip r:embed="rId4"/>
                <a:stretch>
                  <a:fillRect l="-874" t="-3968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1769219"/>
              </p:ext>
            </p:extLst>
          </p:nvPr>
        </p:nvGraphicFramePr>
        <p:xfrm>
          <a:off x="2267744" y="3265126"/>
          <a:ext cx="40703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6" name="Equation" r:id="rId5" imgW="2730500" imgH="711200" progId="Equation.DSMT4">
                  <p:embed/>
                </p:oleObj>
              </mc:Choice>
              <mc:Fallback>
                <p:oleObj name="Equation" r:id="rId5" imgW="2730500" imgH="71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3265126"/>
                        <a:ext cx="40703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1835696" y="3007207"/>
            <a:ext cx="5189218" cy="1573921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4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이산확률변수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11560" y="884312"/>
            <a:ext cx="7872040" cy="561109"/>
            <a:chOff x="611560" y="2780928"/>
            <a:chExt cx="7872040" cy="561109"/>
          </a:xfrm>
        </p:grpSpPr>
        <p:sp>
          <p:nvSpPr>
            <p:cNvPr id="10" name="순서도: 순차적 액세스 저장소 9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내용 개체 틀 1"/>
            <p:cNvSpPr txBox="1">
              <a:spLocks/>
            </p:cNvSpPr>
            <p:nvPr/>
          </p:nvSpPr>
          <p:spPr bwMode="auto">
            <a:xfrm>
              <a:off x="1266056" y="2865950"/>
              <a:ext cx="6906344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동전 세 번 던지기</a:t>
              </a:r>
              <a:endParaRPr lang="en-US" altLang="ko-KR" sz="2000" b="1" spc="-50" dirty="0">
                <a:solidFill>
                  <a:srgbClr val="00A0C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333500" y="1519684"/>
                <a:ext cx="7086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en-US" altLang="ko-KR" sz="2000" spc="-100" dirty="0">
                    <a:latin typeface="+mn-ea"/>
                    <a:ea typeface="+mn-ea"/>
                  </a:rPr>
                  <a:t> :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앞면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𝐻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이 나온 횟수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1519684"/>
                <a:ext cx="70866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360" y="3760555"/>
            <a:ext cx="3892872" cy="226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122188"/>
              </p:ext>
            </p:extLst>
          </p:nvPr>
        </p:nvGraphicFramePr>
        <p:xfrm>
          <a:off x="1392237" y="2348880"/>
          <a:ext cx="3179763" cy="163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0" name="Equation" r:id="rId6" imgW="2133600" imgH="1117600" progId="Equation.DSMT4">
                  <p:embed/>
                </p:oleObj>
              </mc:Choice>
              <mc:Fallback>
                <p:oleObj name="Equation" r:id="rId6" imgW="2133600" imgH="1117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7" y="2348880"/>
                        <a:ext cx="3179763" cy="163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확률분포의 분산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7544" y="908720"/>
            <a:ext cx="8028756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/>
              <p:cNvSpPr/>
              <p:nvPr/>
            </p:nvSpPr>
            <p:spPr>
              <a:xfrm>
                <a:off x="685800" y="1088754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spc="-100" dirty="0">
                    <a:latin typeface="+mn-ea"/>
                    <a:ea typeface="+mn-ea"/>
                  </a:rPr>
                  <a:t>중심적률</a:t>
                </a:r>
                <a:r>
                  <a:rPr lang="en-US" altLang="ko-KR" sz="2000" b="1" spc="-100" baseline="30000" dirty="0">
                    <a:latin typeface="+mn-ea"/>
                    <a:ea typeface="+mn-ea"/>
                  </a:rPr>
                  <a:t>central </a:t>
                </a:r>
                <a:r>
                  <a:rPr lang="en-US" altLang="ko-KR" sz="2000" b="1" spc="-100" baseline="30000" dirty="0" smtClean="0">
                    <a:latin typeface="+mn-ea"/>
                    <a:ea typeface="+mn-ea"/>
                  </a:rPr>
                  <a:t>moment </a:t>
                </a:r>
                <a:r>
                  <a:rPr lang="en-US" altLang="ko-KR" sz="2000" b="1" spc="-1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b="1" spc="-1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spc="-100" dirty="0" smtClean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m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= 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에 대해 </a:t>
                </a:r>
                <a:r>
                  <a:rPr lang="ko-KR" altLang="en-US" sz="2000" spc="-100" dirty="0" err="1">
                    <a:latin typeface="+mn-ea"/>
                    <a:ea typeface="+mn-ea"/>
                  </a:rPr>
                  <a:t>기댓값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[(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 −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m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)</m:t>
                    </m:r>
                    <m:r>
                      <a:rPr lang="en-US" altLang="ko-KR" sz="2000" i="1" spc="-100" baseline="40000" dirty="0">
                        <a:latin typeface="Cambria Math"/>
                        <a:ea typeface="+mn-ea"/>
                      </a:rPr>
                      <m:t>𝑘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]</m:t>
                    </m:r>
                  </m:oMath>
                </a14:m>
                <a:r>
                  <a:rPr lang="ko-KR" altLang="en-US" sz="2000" spc="-100" dirty="0" smtClean="0">
                    <a:latin typeface="+mn-ea"/>
                    <a:ea typeface="+mn-ea"/>
                  </a:rPr>
                  <a:t>을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차 중심적률이라 한다</a:t>
                </a:r>
                <a:r>
                  <a:rPr lang="en-US" altLang="ko-KR" sz="2000" spc="-100" dirty="0">
                    <a:latin typeface="+mn-ea"/>
                    <a:ea typeface="+mn-ea"/>
                  </a:rPr>
                  <a:t>.</a:t>
                </a:r>
                <a:endParaRPr lang="ko-KR" altLang="en-US" sz="2000" spc="-1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8754"/>
                <a:ext cx="7670800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874" t="-735" b="-8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1429296" y="2467015"/>
            <a:ext cx="6002018" cy="1573921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3408126"/>
              </p:ext>
            </p:extLst>
          </p:nvPr>
        </p:nvGraphicFramePr>
        <p:xfrm>
          <a:off x="1835696" y="2744792"/>
          <a:ext cx="50736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0" name="Equation" r:id="rId4" imgW="3403600" imgH="711200" progId="Equation.DSMT4">
                  <p:embed/>
                </p:oleObj>
              </mc:Choice>
              <mc:Fallback>
                <p:oleObj name="Equation" r:id="rId4" imgW="3403600" imgH="71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744792"/>
                        <a:ext cx="50736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11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확률분포의 분산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7544" y="908720"/>
            <a:ext cx="8028756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직사각형 11"/>
              <p:cNvSpPr/>
              <p:nvPr/>
            </p:nvSpPr>
            <p:spPr>
              <a:xfrm>
                <a:off x="685800" y="1088754"/>
                <a:ext cx="7670800" cy="7454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분산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variance </a:t>
                </a:r>
                <a:r>
                  <a:rPr lang="en-US" altLang="ko-KR" sz="2000" b="1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b="1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b="1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b="1" dirty="0" smtClean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2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차 중심적률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[(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–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m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  <m:r>
                      <a:rPr lang="en-US" altLang="ko-KR" sz="2000" i="1" baseline="30000" dirty="0" smtClean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]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을 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분산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8754"/>
                <a:ext cx="7670800" cy="745460"/>
              </a:xfrm>
              <a:prstGeom prst="rect">
                <a:avLst/>
              </a:prstGeom>
              <a:blipFill rotWithShape="1">
                <a:blip r:embed="rId3"/>
                <a:stretch>
                  <a:fillRect l="-874" t="-4098" b="-13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1429296" y="2467015"/>
            <a:ext cx="6002018" cy="1573921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6989233"/>
              </p:ext>
            </p:extLst>
          </p:nvPr>
        </p:nvGraphicFramePr>
        <p:xfrm>
          <a:off x="1619672" y="2761343"/>
          <a:ext cx="5565775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4" name="Equation" r:id="rId4" imgW="3733800" imgH="711200" progId="Equation.DSMT4">
                  <p:embed/>
                </p:oleObj>
              </mc:Choice>
              <mc:Fallback>
                <p:oleObj name="Equation" r:id="rId4" imgW="3733800" imgH="71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2761343"/>
                        <a:ext cx="5565775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66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확률분포의 분산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7544" y="908720"/>
            <a:ext cx="8028756" cy="118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85800" y="1088754"/>
                <a:ext cx="7670800" cy="7694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2000" b="1" dirty="0">
                    <a:latin typeface="+mn-ea"/>
                    <a:ea typeface="+mn-ea"/>
                  </a:rPr>
                  <a:t>표준편차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standard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deviation</a:t>
                </a:r>
                <a:r>
                  <a:rPr lang="ko-KR" altLang="en-US" sz="2000" b="1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확률변수</a:t>
                </a:r>
                <a14:m>
                  <m:oMath xmlns:m="http://schemas.openxmlformats.org/officeDocument/2006/math">
                    <m:r>
                      <a:rPr lang="ko-KR" altLang="en-US" sz="200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분산에 대한 양의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제곱근을 나타</a:t>
                </a:r>
                <a:r>
                  <a:rPr lang="ko-KR" altLang="en-US" sz="2000" dirty="0">
                    <a:latin typeface="+mn-ea"/>
                    <a:ea typeface="+mn-ea"/>
                  </a:rPr>
                  <a:t>냄</a:t>
                </a: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8754"/>
                <a:ext cx="7670800" cy="769441"/>
              </a:xfrm>
              <a:prstGeom prst="rect">
                <a:avLst/>
              </a:prstGeom>
              <a:blipFill rotWithShape="1">
                <a:blip r:embed="rId3"/>
                <a:stretch>
                  <a:fillRect l="-874" t="-3968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/>
          <p:cNvSpPr/>
          <p:nvPr/>
        </p:nvSpPr>
        <p:spPr>
          <a:xfrm>
            <a:off x="1429296" y="2467016"/>
            <a:ext cx="6002018" cy="1030928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64879"/>
              </p:ext>
            </p:extLst>
          </p:nvPr>
        </p:nvGraphicFramePr>
        <p:xfrm>
          <a:off x="3171418" y="2737948"/>
          <a:ext cx="2517775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18" name="Equation" r:id="rId4" imgW="1688367" imgH="291973" progId="Equation.DSMT4">
                  <p:embed/>
                </p:oleObj>
              </mc:Choice>
              <mc:Fallback>
                <p:oleObj name="Equation" r:id="rId4" imgW="1688367" imgH="291973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418" y="2737948"/>
                        <a:ext cx="2517775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81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분산의 성질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533400" y="1103313"/>
          <a:ext cx="5734050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9" name="Equation" r:id="rId3" imgW="3568700" imgH="1193800" progId="Equation.DSMT4">
                  <p:embed/>
                </p:oleObj>
              </mc:Choice>
              <mc:Fallback>
                <p:oleObj name="Equation" r:id="rId3" imgW="3568700" imgH="1193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103313"/>
                        <a:ext cx="5734050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467544" y="1099108"/>
            <a:ext cx="487681" cy="1825836"/>
            <a:chOff x="603552" y="966545"/>
            <a:chExt cx="487681" cy="1825836"/>
          </a:xfrm>
        </p:grpSpPr>
        <p:sp>
          <p:nvSpPr>
            <p:cNvPr id="8" name="TextBox 7"/>
            <p:cNvSpPr txBox="1"/>
            <p:nvPr/>
          </p:nvSpPr>
          <p:spPr>
            <a:xfrm>
              <a:off x="603552" y="966545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400" dirty="0" smtClean="0">
                  <a:latin typeface="+mn-ea"/>
                  <a:ea typeface="+mn-ea"/>
                </a:rPr>
                <a:t>①</a:t>
              </a:r>
              <a:endParaRPr lang="en-US" altLang="ko-KR" sz="2400" dirty="0" smtClean="0">
                <a:latin typeface="+mn-ea"/>
                <a:ea typeface="+mn-ea"/>
              </a:endParaRPr>
            </a:p>
            <a:p>
              <a:pPr algn="ctr"/>
              <a:endParaRPr lang="en-US" altLang="ko-KR" sz="2400" dirty="0" smtClean="0">
                <a:latin typeface="+mn-ea"/>
                <a:ea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3552" y="1431826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400" dirty="0" smtClean="0">
                  <a:latin typeface="+mn-ea"/>
                  <a:ea typeface="+mn-ea"/>
                </a:rPr>
                <a:t>②</a:t>
              </a:r>
              <a:endParaRPr lang="en-US" altLang="ko-KR" sz="2400" dirty="0" smtClean="0">
                <a:latin typeface="+mn-ea"/>
                <a:ea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3552" y="1937023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400" dirty="0" smtClean="0">
                  <a:latin typeface="+mn-ea"/>
                  <a:ea typeface="+mn-ea"/>
                </a:rPr>
                <a:t>③</a:t>
              </a:r>
              <a:endParaRPr lang="en-US" altLang="ko-KR" sz="2400" dirty="0" smtClean="0">
                <a:latin typeface="+mn-ea"/>
                <a:ea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3552" y="2407557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400" dirty="0" smtClean="0">
                  <a:latin typeface="+mn-ea"/>
                  <a:ea typeface="+mn-ea"/>
                </a:rPr>
                <a:t>④</a:t>
              </a:r>
              <a:endParaRPr lang="en-US" altLang="ko-KR" sz="2400" dirty="0" smtClean="0">
                <a:latin typeface="+mn-ea"/>
                <a:ea typeface="+mn-ea"/>
              </a:endParaRPr>
            </a:p>
          </p:txBody>
        </p:sp>
      </p:grpSp>
      <p:graphicFrame>
        <p:nvGraphicFramePr>
          <p:cNvPr id="14" name="Object 4"/>
          <p:cNvGraphicFramePr>
            <a:graphicFrameLocks noChangeAspect="1"/>
          </p:cNvGraphicFramePr>
          <p:nvPr/>
        </p:nvGraphicFramePr>
        <p:xfrm>
          <a:off x="2232033" y="3429000"/>
          <a:ext cx="3482975" cy="1076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0" name="Equation" r:id="rId5" imgW="2336760" imgH="736560" progId="Equation.DSMT4">
                  <p:embed/>
                </p:oleObj>
              </mc:Choice>
              <mc:Fallback>
                <p:oleObj name="Equation" r:id="rId5" imgW="233676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33" y="3429000"/>
                        <a:ext cx="3482975" cy="1076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874711" y="342900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①의 증명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018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확률분포의 분산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6" y="725715"/>
            <a:ext cx="8913584" cy="172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67544" y="2667692"/>
            <a:ext cx="842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(1) </a:t>
            </a:r>
            <a:r>
              <a:rPr lang="en-US" altLang="ko-KR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의 </a:t>
            </a:r>
            <a:r>
              <a:rPr lang="ko-KR" altLang="en-US" spc="-15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기댓값은</a:t>
            </a:r>
            <a:r>
              <a:rPr lang="ko-KR" altLang="en-US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i="1" dirty="0">
                <a:latin typeface="Symbol" pitchFamily="18" charset="2"/>
              </a:rPr>
              <a:t>m</a:t>
            </a:r>
            <a:r>
              <a:rPr lang="en-US" altLang="ko-KR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= 5/2</a:t>
            </a:r>
            <a:r>
              <a:rPr lang="ko-KR" altLang="en-US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이고</a:t>
            </a:r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 </a:t>
            </a:r>
            <a:r>
              <a:rPr lang="en-US" altLang="ko-KR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en-US" altLang="ko-KR" i="1" spc="-150" baseline="40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ko-KR" altLang="en-US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의 기댓값은 다음과 같다</a:t>
            </a:r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7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7849"/>
              </p:ext>
            </p:extLst>
          </p:nvPr>
        </p:nvGraphicFramePr>
        <p:xfrm>
          <a:off x="1970936" y="3140968"/>
          <a:ext cx="537527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0" name="Equation" r:id="rId4" imgW="3606480" imgH="419040" progId="Equation.DSMT4">
                  <p:embed/>
                </p:oleObj>
              </mc:Choice>
              <mc:Fallback>
                <p:oleObj name="Equation" r:id="rId4" imgW="36064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0936" y="3140968"/>
                        <a:ext cx="5375275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55576" y="4005064"/>
            <a:ext cx="74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en-US" altLang="ko-KR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의 분산과 표준편차를는 다음과 같다</a:t>
            </a:r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558017"/>
              </p:ext>
            </p:extLst>
          </p:nvPr>
        </p:nvGraphicFramePr>
        <p:xfrm>
          <a:off x="2439249" y="4437112"/>
          <a:ext cx="4446587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71" name="Equation" r:id="rId6" imgW="2984400" imgH="444240" progId="Equation.DSMT4">
                  <p:embed/>
                </p:oleObj>
              </mc:Choice>
              <mc:Fallback>
                <p:oleObj name="Equation" r:id="rId6" imgW="29844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249" y="4437112"/>
                        <a:ext cx="4446587" cy="652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869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확률분포의 분산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67544" y="836712"/>
                <a:ext cx="8429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(2) </a:t>
                </a:r>
                <a:r>
                  <a:rPr lang="en-US" altLang="ko-KR" sz="16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X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z="16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기댓값은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en-US" altLang="ko-KR" sz="1600" i="1" dirty="0">
                    <a:latin typeface="Symbol" pitchFamily="18" charset="2"/>
                  </a:rPr>
                  <a:t>m</a:t>
                </a:r>
                <a:r>
                  <a:rPr lang="en-US" altLang="ko-KR" sz="16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en-US" altLang="ko-KR" sz="16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= 1/2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baseline="40000" dirty="0" smtClean="0">
                        <a:latin typeface="Cambria Math"/>
                        <a:ea typeface="HY신명조" panose="02030600000101010101" pitchFamily="18" charset="-127"/>
                      </a:rPr>
                      <m:t>2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기댓값은 다음과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836712"/>
                <a:ext cx="8429684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434" t="-7143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1842220"/>
              </p:ext>
            </p:extLst>
          </p:nvPr>
        </p:nvGraphicFramePr>
        <p:xfrm>
          <a:off x="1442299" y="1268760"/>
          <a:ext cx="6434137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4" name="Equation" r:id="rId4" imgW="4317840" imgH="482400" progId="Equation.DSMT4">
                  <p:embed/>
                </p:oleObj>
              </mc:Choice>
              <mc:Fallback>
                <p:oleObj name="Equation" r:id="rId4" imgW="43178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299" y="1268760"/>
                        <a:ext cx="6434137" cy="704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792408" y="2154342"/>
            <a:ext cx="745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en-US" altLang="ko-KR" sz="16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Y</a:t>
            </a:r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의 기댓값은 다음과 같다</a:t>
            </a:r>
            <a:r>
              <a:rPr lang="en-US" altLang="ko-KR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2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9735098"/>
              </p:ext>
            </p:extLst>
          </p:nvPr>
        </p:nvGraphicFramePr>
        <p:xfrm>
          <a:off x="2626574" y="2490093"/>
          <a:ext cx="4068762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5" name="Equation" r:id="rId6" imgW="2730240" imgH="444240" progId="Equation.DSMT4">
                  <p:embed/>
                </p:oleObj>
              </mc:Choice>
              <mc:Fallback>
                <p:oleObj name="Equation" r:id="rId6" imgW="27302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6574" y="2490093"/>
                        <a:ext cx="4068762" cy="650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75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확률분포의 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800" y="908720"/>
                <a:ext cx="7894886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</a:rPr>
                  <a:t>의 </a:t>
                </a:r>
                <a:r>
                  <a:rPr lang="ko-KR" altLang="en-US" sz="2000" b="1" dirty="0">
                    <a:latin typeface="+mn-ea"/>
                  </a:rPr>
                  <a:t>표준화 확률변수</a:t>
                </a:r>
                <a:r>
                  <a:rPr lang="en-US" altLang="ko-KR" sz="2000" b="1" baseline="30000" dirty="0">
                    <a:latin typeface="+mn-ea"/>
                  </a:rPr>
                  <a:t>standardized random variable</a:t>
                </a:r>
                <a:endParaRPr lang="en-US" altLang="ko-KR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00" y="908720"/>
                <a:ext cx="7894886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618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838721"/>
              </p:ext>
            </p:extLst>
          </p:nvPr>
        </p:nvGraphicFramePr>
        <p:xfrm>
          <a:off x="2749550" y="1486173"/>
          <a:ext cx="3597275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8" name="Equation" r:id="rId5" imgW="2413000" imgH="393700" progId="Equation.DSMT4">
                  <p:embed/>
                </p:oleObj>
              </mc:Choice>
              <mc:Fallback>
                <p:oleObj name="Equation" r:id="rId5" imgW="2413000" imgH="3937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9550" y="1486173"/>
                        <a:ext cx="3597275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내용 개체 틀 1"/>
              <p:cNvSpPr txBox="1">
                <a:spLocks/>
              </p:cNvSpPr>
              <p:nvPr/>
            </p:nvSpPr>
            <p:spPr bwMode="auto">
              <a:xfrm>
                <a:off x="177800" y="2824606"/>
                <a:ext cx="7894886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 </a:t>
                </a:r>
                <a:r>
                  <a:rPr lang="ko-KR" altLang="en-US" sz="2000" b="1" dirty="0">
                    <a:latin typeface="Book Antiqua" pitchFamily="18" charset="0"/>
                  </a:rPr>
                  <a:t>왜도</a:t>
                </a:r>
                <a:r>
                  <a:rPr lang="en-US" altLang="ko-KR" sz="2000" b="1" baseline="30000" dirty="0">
                    <a:latin typeface="Book Antiqua" pitchFamily="18" charset="0"/>
                  </a:rPr>
                  <a:t> skewness</a:t>
                </a:r>
                <a:r>
                  <a:rPr lang="ko-KR" altLang="en-US" sz="2000" dirty="0">
                    <a:latin typeface="Book Antiqua" pitchFamily="18" charset="0"/>
                  </a:rPr>
                  <a:t>는 비대칭분포에 대한 비대칭 정도를 나타내는 척도이다</a:t>
                </a:r>
                <a:r>
                  <a:rPr lang="en-US" altLang="ko-KR" sz="2000" dirty="0">
                    <a:latin typeface="Book Antiqua" pitchFamily="18" charset="0"/>
                  </a:rPr>
                  <a:t>.</a:t>
                </a:r>
                <a:r>
                  <a:rPr lang="ko-KR" altLang="en-US" sz="2000" dirty="0">
                    <a:latin typeface="Book Antiqua" pitchFamily="18" charset="0"/>
                  </a:rPr>
                  <a:t> </a:t>
                </a:r>
                <a:endParaRPr lang="en-US" altLang="ko-KR" sz="20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00" y="2824606"/>
                <a:ext cx="7894886" cy="403572"/>
              </a:xfrm>
              <a:prstGeom prst="rect">
                <a:avLst/>
              </a:prstGeom>
              <a:blipFill rotWithShape="1">
                <a:blip r:embed="rId7"/>
                <a:stretch>
                  <a:fillRect l="-618" t="-1493" b="-1238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1352568"/>
              </p:ext>
            </p:extLst>
          </p:nvPr>
        </p:nvGraphicFramePr>
        <p:xfrm>
          <a:off x="2369666" y="3830935"/>
          <a:ext cx="4146550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19" name="Equation" r:id="rId8" imgW="2781300" imgH="711200" progId="Equation.DSMT4">
                  <p:embed/>
                </p:oleObj>
              </mc:Choice>
              <mc:Fallback>
                <p:oleObj name="Equation" r:id="rId8" imgW="2781300" imgH="71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9666" y="3830935"/>
                        <a:ext cx="4146550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688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확률분포의 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177800" y="908720"/>
                <a:ext cx="7894886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 </a:t>
                </a:r>
                <a:r>
                  <a:rPr lang="ko-KR" altLang="en-US" sz="2000" b="1" dirty="0">
                    <a:latin typeface="Book Antiqua" pitchFamily="18" charset="0"/>
                  </a:rPr>
                  <a:t>첨도</a:t>
                </a:r>
                <a:r>
                  <a:rPr lang="en-US" altLang="ko-KR" sz="2000" b="1" baseline="30000" dirty="0">
                    <a:latin typeface="Book Antiqua" pitchFamily="18" charset="0"/>
                  </a:rPr>
                  <a:t> kurtosis</a:t>
                </a:r>
                <a:r>
                  <a:rPr lang="ko-KR" altLang="en-US" sz="2000" dirty="0">
                    <a:latin typeface="Book Antiqua" pitchFamily="18" charset="0"/>
                  </a:rPr>
                  <a:t>는 분포 곡선의 봉우리 부분이 뾰족한 정도를 나타내는 척도이다</a:t>
                </a:r>
                <a:r>
                  <a:rPr lang="en-US" altLang="ko-KR" sz="2000" dirty="0">
                    <a:latin typeface="Book Antiqua" pitchFamily="18" charset="0"/>
                  </a:rPr>
                  <a:t>.</a:t>
                </a:r>
                <a:endParaRPr lang="ko-KR" altLang="en-US" sz="20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800" y="908720"/>
                <a:ext cx="7894886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618" t="-10606" b="-1030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8152530"/>
              </p:ext>
            </p:extLst>
          </p:nvPr>
        </p:nvGraphicFramePr>
        <p:xfrm>
          <a:off x="1374775" y="1814711"/>
          <a:ext cx="6342063" cy="103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36" name="Equation" r:id="rId5" imgW="4254500" imgH="711200" progId="Equation.DSMT4">
                  <p:embed/>
                </p:oleObj>
              </mc:Choice>
              <mc:Fallback>
                <p:oleObj name="Equation" r:id="rId5" imgW="4254500" imgH="711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4775" y="1814711"/>
                        <a:ext cx="6342063" cy="103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43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5929322" y="2590123"/>
            <a:ext cx="2853177" cy="2351045"/>
            <a:chOff x="1928794" y="2428868"/>
            <a:chExt cx="2853177" cy="2351045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04782" y="2944395"/>
              <a:ext cx="2232903" cy="1521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6" name="직선 화살표 연결선 15"/>
            <p:cNvCxnSpPr/>
            <p:nvPr/>
          </p:nvCxnSpPr>
          <p:spPr>
            <a:xfrm>
              <a:off x="2152846" y="4431138"/>
              <a:ext cx="2336776" cy="869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 rot="5400000" flipH="1" flipV="1">
              <a:off x="1364529" y="3646725"/>
              <a:ext cx="1758992" cy="78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2039771" y="2428868"/>
              <a:ext cx="4542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i="1" dirty="0" smtClean="0">
                  <a:latin typeface="Book Antiqua" pitchFamily="18" charset="0"/>
                </a:rPr>
                <a:t>f(x)</a:t>
              </a:r>
              <a:endParaRPr lang="ko-KR" altLang="en-US" sz="16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928794" y="2786058"/>
              <a:ext cx="28575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i="1" dirty="0" smtClean="0">
                  <a:latin typeface="Book Antiqua" pitchFamily="18" charset="0"/>
                </a:rPr>
                <a:t>1</a:t>
              </a:r>
              <a:endParaRPr lang="ko-KR" altLang="en-US" sz="1600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494713" y="4324093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i="1" dirty="0" smtClean="0">
                  <a:latin typeface="Book Antiqua" pitchFamily="18" charset="0"/>
                </a:rPr>
                <a:t>x</a:t>
              </a:r>
              <a:endParaRPr lang="ko-KR" altLang="en-US" sz="1600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2097310" y="4441359"/>
              <a:ext cx="2872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i="1" dirty="0" smtClean="0">
                  <a:latin typeface="Book Antiqua" pitchFamily="18" charset="0"/>
                </a:rPr>
                <a:t>0</a:t>
              </a:r>
              <a:endParaRPr lang="ko-KR" altLang="en-US" sz="1600" dirty="0"/>
            </a:p>
          </p:txBody>
        </p:sp>
      </p:grp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확률분포의 분산</a:t>
            </a:r>
          </a:p>
        </p:txBody>
      </p:sp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" y="707727"/>
            <a:ext cx="8795658" cy="1776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57158" y="2564904"/>
            <a:ext cx="8429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우선 평균과 </a:t>
            </a:r>
            <a:r>
              <a:rPr lang="en-US" altLang="ko-KR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차 적률을 먼저 구한다</a:t>
            </a:r>
            <a:r>
              <a:rPr lang="en-US" altLang="ko-KR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7158" y="4026550"/>
                <a:ext cx="8429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분산과 표준편차를는 다음과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026550"/>
                <a:ext cx="8429684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434"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995608"/>
              </p:ext>
            </p:extLst>
          </p:nvPr>
        </p:nvGraphicFramePr>
        <p:xfrm>
          <a:off x="2497515" y="4471542"/>
          <a:ext cx="2434525" cy="322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9" name="Equation" r:id="rId6" imgW="1790640" imgH="241200" progId="Equation.DSMT4">
                  <p:embed/>
                </p:oleObj>
              </mc:Choice>
              <mc:Fallback>
                <p:oleObj name="Equation" r:id="rId6" imgW="17906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515" y="4471542"/>
                        <a:ext cx="2434525" cy="322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7158" y="5086686"/>
            <a:ext cx="8429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ko-KR" altLang="en-US" sz="1600" spc="-15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왜도와</a:t>
            </a:r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600" spc="-15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첨도는</a:t>
            </a:r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각각 다음과 같다</a:t>
            </a:r>
            <a:r>
              <a:rPr lang="en-US" altLang="ko-KR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2768211"/>
              </p:ext>
            </p:extLst>
          </p:nvPr>
        </p:nvGraphicFramePr>
        <p:xfrm>
          <a:off x="928663" y="2981954"/>
          <a:ext cx="3885680" cy="879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0" name="Equation" r:id="rId8" imgW="2857320" imgH="660240" progId="Equation.DSMT4">
                  <p:embed/>
                </p:oleObj>
              </mc:Choice>
              <mc:Fallback>
                <p:oleObj name="Equation" r:id="rId8" imgW="285732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3" y="2981954"/>
                        <a:ext cx="3885680" cy="87909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217709"/>
              </p:ext>
            </p:extLst>
          </p:nvPr>
        </p:nvGraphicFramePr>
        <p:xfrm>
          <a:off x="981732" y="5508666"/>
          <a:ext cx="5564211" cy="10166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71" name="Equation" r:id="rId10" imgW="4089240" imgH="761760" progId="Equation.DSMT4">
                  <p:embed/>
                </p:oleObj>
              </mc:Choice>
              <mc:Fallback>
                <p:oleObj name="Equation" r:id="rId10" imgW="408924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1732" y="5508666"/>
                        <a:ext cx="5564211" cy="10166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130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83768" y="2039955"/>
            <a:ext cx="3888003" cy="956997"/>
          </a:xfrm>
          <a:prstGeom prst="rect">
            <a:avLst/>
          </a:prstGeom>
          <a:solidFill>
            <a:schemeClr val="bg1"/>
          </a:solidFill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체비쇼프</a:t>
            </a:r>
            <a:r>
              <a:rPr lang="ko-KR" altLang="en-US" dirty="0"/>
              <a:t> 부등식</a:t>
            </a:r>
            <a:r>
              <a:rPr lang="en-US" altLang="ko-KR" spc="0" baseline="30000" dirty="0"/>
              <a:t>Chebyshev inequality</a:t>
            </a:r>
            <a:endParaRPr lang="ko-KR" altLang="en-US" spc="0" baseline="30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내용 개체 틀 1"/>
              <p:cNvSpPr txBox="1">
                <a:spLocks/>
              </p:cNvSpPr>
              <p:nvPr/>
            </p:nvSpPr>
            <p:spPr bwMode="auto">
              <a:xfrm>
                <a:off x="177799" y="908720"/>
                <a:ext cx="8196943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</a:rPr>
                  <a:t>가 평균으로부터 </a:t>
                </a:r>
                <a:r>
                  <a:rPr lang="ko-KR" altLang="en-US" sz="2000" dirty="0" err="1">
                    <a:latin typeface="+mn-ea"/>
                  </a:rPr>
                  <a:t>등간격으로</a:t>
                </a:r>
                <a:r>
                  <a:rPr lang="ko-KR" altLang="en-US" sz="2000" dirty="0">
                    <a:latin typeface="+mn-ea"/>
                  </a:rPr>
                  <a:t> 떨어져 있는 거리 사이에 놓일 확률의 </a:t>
                </a:r>
                <a:r>
                  <a:rPr lang="ko-KR" altLang="en-US" sz="2000" dirty="0" err="1">
                    <a:latin typeface="+mn-ea"/>
                  </a:rPr>
                  <a:t>하한값을</a:t>
                </a:r>
                <a:r>
                  <a:rPr lang="ko-KR" altLang="en-US" sz="2000" dirty="0">
                    <a:latin typeface="+mn-ea"/>
                  </a:rPr>
                  <a:t> 알려준다</a:t>
                </a:r>
                <a:r>
                  <a:rPr lang="en-US" altLang="ko-KR" sz="2000" dirty="0">
                    <a:latin typeface="+mn-ea"/>
                  </a:rPr>
                  <a:t>.</a:t>
                </a:r>
                <a:endParaRPr lang="ko-KR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799" y="908720"/>
                <a:ext cx="8196943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5" t="-1515" b="-1227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947629"/>
              </p:ext>
            </p:extLst>
          </p:nvPr>
        </p:nvGraphicFramePr>
        <p:xfrm>
          <a:off x="2867932" y="2191636"/>
          <a:ext cx="30670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8" name="Equation" r:id="rId5" imgW="2057400" imgH="393700" progId="Equation.DSMT4">
                  <p:embed/>
                </p:oleObj>
              </mc:Choice>
              <mc:Fallback>
                <p:oleObj name="Equation" r:id="rId5" imgW="20574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932" y="2191636"/>
                        <a:ext cx="30670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86292"/>
              </p:ext>
            </p:extLst>
          </p:nvPr>
        </p:nvGraphicFramePr>
        <p:xfrm>
          <a:off x="755576" y="3533502"/>
          <a:ext cx="373062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9" name="Equation" r:id="rId7" imgW="2501900" imgH="863600" progId="Equation.DSMT4">
                  <p:embed/>
                </p:oleObj>
              </mc:Choice>
              <mc:Fallback>
                <p:oleObj name="Equation" r:id="rId7" imgW="2501900" imgH="863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533502"/>
                        <a:ext cx="3730625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68760" y="3573016"/>
            <a:ext cx="518864" cy="40788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8760" y="4300364"/>
            <a:ext cx="518864" cy="49678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91440" tIns="45720" rIns="91440" bIns="45720" rtlCol="0" anchor="t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ko-KR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87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이산확률변수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898396"/>
            <a:ext cx="8028756" cy="10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상태공간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state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space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가 취할 수 있는 모든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실수들의 </a:t>
                </a:r>
                <a:r>
                  <a:rPr lang="ko-KR" altLang="en-US" sz="2000" dirty="0">
                    <a:latin typeface="+mn-ea"/>
                    <a:ea typeface="+mn-ea"/>
                  </a:rPr>
                  <a:t>집합으로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나타냄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직사각형 16"/>
          <p:cNvSpPr/>
          <p:nvPr/>
        </p:nvSpPr>
        <p:spPr>
          <a:xfrm>
            <a:off x="467544" y="2308096"/>
            <a:ext cx="8028756" cy="13495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85800" y="2491758"/>
            <a:ext cx="767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이산확률변수</a:t>
            </a:r>
            <a:r>
              <a:rPr lang="en-US" altLang="ko-KR" sz="2000" b="1" baseline="30000" dirty="0">
                <a:latin typeface="+mn-ea"/>
                <a:ea typeface="+mn-ea"/>
              </a:rPr>
              <a:t>discrete random </a:t>
            </a:r>
            <a:r>
              <a:rPr lang="en-US" altLang="ko-KR" sz="2000" b="1" baseline="30000" dirty="0" smtClean="0">
                <a:latin typeface="+mn-ea"/>
                <a:ea typeface="+mn-ea"/>
              </a:rPr>
              <a:t>variable : </a:t>
            </a:r>
            <a:r>
              <a:rPr lang="en-US" altLang="ko-KR" sz="2000" dirty="0">
                <a:latin typeface="+mn-ea"/>
                <a:ea typeface="+mn-ea"/>
              </a:rPr>
              <a:t/>
            </a:r>
            <a:br>
              <a:rPr lang="en-US" altLang="ko-KR" sz="2000" dirty="0">
                <a:latin typeface="+mn-ea"/>
                <a:ea typeface="+mn-ea"/>
              </a:rPr>
            </a:br>
            <a:r>
              <a:rPr lang="ko-KR" altLang="en-US" sz="2000" dirty="0" smtClean="0">
                <a:latin typeface="+mn-ea"/>
                <a:ea typeface="+mn-ea"/>
              </a:rPr>
              <a:t>상태공간이</a:t>
            </a:r>
            <a:r>
              <a:rPr lang="en-US" altLang="ko-KR" sz="2000" dirty="0" smtClean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유한 개의 </a:t>
            </a:r>
            <a:r>
              <a:rPr lang="ko-KR" altLang="en-US" sz="2000" dirty="0" smtClean="0">
                <a:latin typeface="+mn-ea"/>
                <a:ea typeface="+mn-ea"/>
              </a:rPr>
              <a:t>수로 </a:t>
            </a:r>
            <a:r>
              <a:rPr lang="ko-KR" altLang="en-US" sz="2000" dirty="0">
                <a:latin typeface="+mn-ea"/>
                <a:ea typeface="+mn-ea"/>
              </a:rPr>
              <a:t>구성되거나 무수히 많더라도 셈할 수 있는 개수인 </a:t>
            </a:r>
            <a:r>
              <a:rPr lang="ko-KR" altLang="en-US" sz="2000" dirty="0" smtClean="0">
                <a:latin typeface="+mn-ea"/>
                <a:ea typeface="+mn-ea"/>
              </a:rPr>
              <a:t>확률변수</a:t>
            </a:r>
            <a:endParaRPr lang="ko-KR" altLang="en-US" sz="2000" dirty="0">
              <a:latin typeface="+mn-ea"/>
              <a:ea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11560" y="3977694"/>
            <a:ext cx="7872040" cy="561109"/>
            <a:chOff x="611560" y="2780928"/>
            <a:chExt cx="7872040" cy="561109"/>
          </a:xfrm>
        </p:grpSpPr>
        <p:sp>
          <p:nvSpPr>
            <p:cNvPr id="20" name="순서도: 순차적 액세스 저장소 19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내용 개체 틀 1"/>
            <p:cNvSpPr txBox="1">
              <a:spLocks/>
            </p:cNvSpPr>
            <p:nvPr/>
          </p:nvSpPr>
          <p:spPr bwMode="auto">
            <a:xfrm>
              <a:off x="1266056" y="2865950"/>
              <a:ext cx="6906344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이산확률변수의 예</a:t>
              </a:r>
              <a:endParaRPr lang="en-US" altLang="ko-KR" sz="2000" b="1" spc="-50" dirty="0">
                <a:solidFill>
                  <a:srgbClr val="00A0C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1333500" y="4613066"/>
                <a:ext cx="708660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: 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동전 세 번 던지기에서 앞면이 나온 횟수 </a:t>
                </a:r>
                <a:endParaRPr lang="en-US" altLang="ko-KR" sz="2000" i="1" dirty="0" smtClean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/>
                          <a:ea typeface="+mn-ea"/>
                        </a:rPr>
                        <m:t>𝑆</m:t>
                      </m:r>
                      <m:r>
                        <a:rPr lang="en-US" altLang="ko-KR" sz="2000" i="1" baseline="-25000" dirty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= { 0, 1, 2, 3 }</m:t>
                      </m:r>
                    </m:oMath>
                  </m:oMathPara>
                </a14:m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spcBef>
                    <a:spcPts val="2400"/>
                  </a:spcBef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: 1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눈이 나올 때까지 주사위를 던진 횟수</a:t>
                </a:r>
                <a:endParaRPr lang="en-US" altLang="ko-KR" sz="2000" i="1" dirty="0"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/>
                          <a:ea typeface="+mn-ea"/>
                        </a:rPr>
                        <m:t>𝑆</m:t>
                      </m:r>
                      <m:r>
                        <a:rPr lang="en-US" altLang="ko-KR" sz="2000" i="1" baseline="-25000" dirty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= { 1, 2, 3, … }</m:t>
                      </m:r>
                    </m:oMath>
                  </m:oMathPara>
                </a14:m>
                <a:endParaRPr lang="ko-KR" altLang="en-US" sz="2000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4613066"/>
                <a:ext cx="7086600" cy="1631216"/>
              </a:xfrm>
              <a:prstGeom prst="rect">
                <a:avLst/>
              </a:prstGeom>
              <a:blipFill rotWithShape="1">
                <a:blip r:embed="rId4"/>
                <a:stretch>
                  <a:fillRect l="-775" t="-1873" b="-37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004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확률분포의 분산</a:t>
            </a: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0" y="811486"/>
            <a:ext cx="8665028" cy="240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357158" y="3275231"/>
                <a:ext cx="842968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확률변수를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라 하면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en-US" altLang="ko-KR" sz="1600" i="1" dirty="0" smtClean="0">
                    <a:latin typeface="Symbol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15,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2.5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확률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(10 ≤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20)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하한을 구한다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이를 위해 평균과 표준편차를 이용하여 부등식을 다음과 같이 표현할 수 있다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10 ≤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≤ 20 ⇔ −5 ≤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− 15 ≤ 5 ⇔ |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– 15| ≤ 5 ⇔ |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– 15| ≤ 2×(2.5) </m:t>
                      </m:r>
                    </m:oMath>
                  </m:oMathPara>
                </a14:m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</a:t>
                </a:r>
                <a:r>
                  <a:rPr lang="ko-KR" altLang="en-US" sz="16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체비쇼프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부등식에 의해 전시장에 찾아온 손님의 수가 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10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명 이상 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20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명 이하일 확률의 하한은 다음과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3275231"/>
                <a:ext cx="8429684" cy="2062103"/>
              </a:xfrm>
              <a:prstGeom prst="rect">
                <a:avLst/>
              </a:prstGeom>
              <a:blipFill rotWithShape="1">
                <a:blip r:embed="rId4"/>
                <a:stretch>
                  <a:fillRect l="-434" t="-1180" b="-2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0060849"/>
              </p:ext>
            </p:extLst>
          </p:nvPr>
        </p:nvGraphicFramePr>
        <p:xfrm>
          <a:off x="2925763" y="5445026"/>
          <a:ext cx="287813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06" name="Equation" r:id="rId5" imgW="1930320" imgH="393480" progId="Equation.DSMT4">
                  <p:embed/>
                </p:oleObj>
              </mc:Choice>
              <mc:Fallback>
                <p:oleObj name="Equation" r:id="rId5" imgW="1930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63" y="5445026"/>
                        <a:ext cx="2878137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2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7367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이산확률변수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6" y="754414"/>
            <a:ext cx="8802913" cy="336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64818" y="4233788"/>
                <a:ext cx="8358246" cy="22775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04800" indent="-304800">
                  <a:spcBef>
                    <a:spcPts val="1200"/>
                  </a:spcBef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주어진 시간 동안 광 검출기에 양자가 도착하지 않은 경우부터 무수히 많은 양자가 도착하는 경우를 생각할 수 있으므로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𝑆</m:t>
                    </m:r>
                    <m:r>
                      <a:rPr lang="en-US" altLang="ko-KR" sz="16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{ 0, 1, 2, … }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이산확률변수이다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04800" indent="-304800">
                  <a:spcBef>
                    <a:spcPts val="1200"/>
                  </a:spcBef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5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개의 칩에 불량품이 하나도 없는 경우부터 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5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개 모두 불량품인 경우를 생각할 수 있으므로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𝑆</m:t>
                    </m:r>
                    <m:r>
                      <a:rPr lang="en-US" altLang="ko-KR" sz="16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{ 0, 1, 2,  3, 4, 5 }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이산확률변수이다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04800" indent="-304800">
                  <a:spcBef>
                    <a:spcPts val="1200"/>
                  </a:spcBef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새로 교체된 형광등이 언제 끊어질지 모르므로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𝑆</m:t>
                    </m:r>
                    <m:r>
                      <a:rPr lang="en-US" altLang="ko-KR" sz="16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{ </m:t>
                    </m:r>
                    <m:r>
                      <a:rPr lang="en-US" altLang="ko-KR" sz="16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6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|</m:t>
                    </m:r>
                    <m:r>
                      <a:rPr lang="en-US" altLang="ko-KR" sz="16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≥ 0 }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이산확률변수가 아니다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04800" indent="-304800">
                  <a:spcBef>
                    <a:spcPts val="1200"/>
                  </a:spcBef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(d) 24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개의 계란 중에서 깨진 계란이 하나도 없는 경우부터 모두 깨진 경우를 생각할 수 있으므로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𝑆</m:t>
                    </m:r>
                    <m:r>
                      <a:rPr lang="en-US" altLang="ko-KR" sz="16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{ 0, 1, 2, …, 24 }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en-US" altLang="ko-KR" sz="16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이산확률변수이다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18" y="4233788"/>
                <a:ext cx="8358246" cy="2277547"/>
              </a:xfrm>
              <a:prstGeom prst="rect">
                <a:avLst/>
              </a:prstGeom>
              <a:blipFill rotWithShape="1">
                <a:blip r:embed="rId3"/>
                <a:stretch>
                  <a:fillRect l="-438" t="-804" b="-24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415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611560" y="2168500"/>
            <a:ext cx="3606800" cy="2096120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확률질량함수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11560" y="884312"/>
            <a:ext cx="7872040" cy="561109"/>
            <a:chOff x="611560" y="2780928"/>
            <a:chExt cx="7872040" cy="561109"/>
          </a:xfrm>
        </p:grpSpPr>
        <p:sp>
          <p:nvSpPr>
            <p:cNvPr id="12" name="순서도: 순차적 액세스 저장소 11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내용 개체 틀 1"/>
            <p:cNvSpPr txBox="1">
              <a:spLocks/>
            </p:cNvSpPr>
            <p:nvPr/>
          </p:nvSpPr>
          <p:spPr bwMode="auto">
            <a:xfrm>
              <a:off x="1266056" y="2865950"/>
              <a:ext cx="6906344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동전 세 번 던지기</a:t>
              </a:r>
              <a:endParaRPr lang="en-US" altLang="ko-KR" sz="2000" b="1" spc="-50" dirty="0">
                <a:solidFill>
                  <a:srgbClr val="00A0C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333500" y="1519684"/>
                <a:ext cx="7086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en-US" altLang="ko-KR" sz="2000" spc="-100" dirty="0">
                    <a:latin typeface="+mn-ea"/>
                    <a:ea typeface="+mn-ea"/>
                  </a:rPr>
                  <a:t> :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앞면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𝐻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이 나온 횟수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1519684"/>
                <a:ext cx="7086600" cy="400110"/>
              </a:xfrm>
              <a:prstGeom prst="rect">
                <a:avLst/>
              </a:prstGeom>
              <a:blipFill rotWithShape="1">
                <a:blip r:embed="rId4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2616721"/>
              </p:ext>
            </p:extLst>
          </p:nvPr>
        </p:nvGraphicFramePr>
        <p:xfrm>
          <a:off x="889841" y="2445009"/>
          <a:ext cx="3020076" cy="1548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7" name="Equation" r:id="rId5" imgW="2133600" imgH="1117600" progId="Equation.DSMT4">
                  <p:embed/>
                </p:oleObj>
              </mc:Choice>
              <mc:Fallback>
                <p:oleObj name="Equation" r:id="rId5" imgW="2133600" imgH="1117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841" y="2445009"/>
                        <a:ext cx="3020076" cy="1548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6124404"/>
              </p:ext>
            </p:extLst>
          </p:nvPr>
        </p:nvGraphicFramePr>
        <p:xfrm>
          <a:off x="4973982" y="2323256"/>
          <a:ext cx="3287770" cy="240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8" name="Equation" r:id="rId7" imgW="2451100" imgH="1828800" progId="Equation.DSMT4">
                  <p:embed/>
                </p:oleObj>
              </mc:Choice>
              <mc:Fallback>
                <p:oleObj name="Equation" r:id="rId7" imgW="2451100" imgH="1828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3982" y="2323256"/>
                        <a:ext cx="3287770" cy="240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167177"/>
              </p:ext>
            </p:extLst>
          </p:nvPr>
        </p:nvGraphicFramePr>
        <p:xfrm>
          <a:off x="5048286" y="5564481"/>
          <a:ext cx="2043994" cy="649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9" name="Equation" r:id="rId9" imgW="1485900" imgH="482600" progId="Equation.DSMT4">
                  <p:embed/>
                </p:oleObj>
              </mc:Choice>
              <mc:Fallback>
                <p:oleObj name="Equation" r:id="rId9" imgW="1485900" imgH="482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8286" y="5564481"/>
                        <a:ext cx="2043994" cy="649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오른쪽 화살표 15"/>
          <p:cNvSpPr/>
          <p:nvPr/>
        </p:nvSpPr>
        <p:spPr>
          <a:xfrm>
            <a:off x="4229470" y="2929530"/>
            <a:ext cx="420690" cy="642942"/>
          </a:xfrm>
          <a:prstGeom prst="rightArrow">
            <a:avLst/>
          </a:prstGeom>
          <a:solidFill>
            <a:srgbClr val="8B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 rot="5400000">
            <a:off x="6333892" y="4742468"/>
            <a:ext cx="353020" cy="799484"/>
          </a:xfrm>
          <a:prstGeom prst="rightArrow">
            <a:avLst/>
          </a:prstGeom>
          <a:solidFill>
            <a:srgbClr val="8B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98604" y="2168500"/>
            <a:ext cx="3799656" cy="2797200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98604" y="5445720"/>
            <a:ext cx="3799656" cy="863600"/>
          </a:xfrm>
          <a:prstGeom prst="rect">
            <a:avLst/>
          </a:prstGeom>
          <a:noFill/>
          <a:ln>
            <a:solidFill>
              <a:srgbClr val="8B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7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5650</TotalTime>
  <Words>2189</Words>
  <Application>Microsoft Office PowerPoint</Application>
  <PresentationFormat>화면 슬라이드 쇼(4:3)</PresentationFormat>
  <Paragraphs>292</Paragraphs>
  <Slides>71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71</vt:i4>
      </vt:variant>
    </vt:vector>
  </HeadingPairs>
  <TitlesOfParts>
    <vt:vector size="82" baseType="lpstr">
      <vt:lpstr>굴림</vt:lpstr>
      <vt:lpstr>Arial</vt:lpstr>
      <vt:lpstr>바탕</vt:lpstr>
      <vt:lpstr>맑은 고딕</vt:lpstr>
      <vt:lpstr>Cambria Math</vt:lpstr>
      <vt:lpstr>Wingdings</vt:lpstr>
      <vt:lpstr>Book Antiqua</vt:lpstr>
      <vt:lpstr>HY신명조</vt:lpstr>
      <vt:lpstr>Symbol</vt:lpstr>
      <vt:lpstr>Office 테마</vt:lpstr>
      <vt:lpstr>Equation</vt:lpstr>
      <vt:lpstr>PowerPoint 프레젠테이션</vt:lpstr>
      <vt:lpstr>PowerPoint 프레젠테이션</vt:lpstr>
      <vt:lpstr>목 차</vt:lpstr>
      <vt:lpstr>PowerPoint 프레젠테이션</vt:lpstr>
      <vt:lpstr>이산확률변수</vt:lpstr>
      <vt:lpstr>이산확률변수</vt:lpstr>
      <vt:lpstr>이산확률변수</vt:lpstr>
      <vt:lpstr>이산확률변수</vt:lpstr>
      <vt:lpstr>확률질량함수</vt:lpstr>
      <vt:lpstr>확률질량함수</vt:lpstr>
      <vt:lpstr>확률질량함수</vt:lpstr>
      <vt:lpstr>확률질량함수</vt:lpstr>
      <vt:lpstr>확률질량함수</vt:lpstr>
      <vt:lpstr>확률 구하기</vt:lpstr>
      <vt:lpstr>확률질량함수</vt:lpstr>
      <vt:lpstr>확률질량함수</vt:lpstr>
      <vt:lpstr>확률질량함수</vt:lpstr>
      <vt:lpstr>확률질량함수</vt:lpstr>
      <vt:lpstr>확률질량함수</vt:lpstr>
      <vt:lpstr>분포함수</vt:lpstr>
      <vt:lpstr>분포함수</vt:lpstr>
      <vt:lpstr>분포함수</vt:lpstr>
      <vt:lpstr>분포함수</vt:lpstr>
      <vt:lpstr>분포함수</vt:lpstr>
      <vt:lpstr>분포함수</vt:lpstr>
      <vt:lpstr>분포함수</vt:lpstr>
      <vt:lpstr>분포함수의 성질</vt:lpstr>
      <vt:lpstr>분포함수</vt:lpstr>
      <vt:lpstr>PowerPoint 프레젠테이션</vt:lpstr>
      <vt:lpstr>연속확률변수</vt:lpstr>
      <vt:lpstr>연속확률변수</vt:lpstr>
      <vt:lpstr>연속확률변수</vt:lpstr>
      <vt:lpstr>확률밀도함수</vt:lpstr>
      <vt:lpstr>확률 구하기</vt:lpstr>
      <vt:lpstr>확률의 기하학적 의미</vt:lpstr>
      <vt:lpstr>확률의 기하학적 의미</vt:lpstr>
      <vt:lpstr>확률밀도함수</vt:lpstr>
      <vt:lpstr>확률밀도함수</vt:lpstr>
      <vt:lpstr>분포함수</vt:lpstr>
      <vt:lpstr>분포함수의 기하학적 의미</vt:lpstr>
      <vt:lpstr>분포함수의 성질</vt:lpstr>
      <vt:lpstr>분포함수</vt:lpstr>
      <vt:lpstr>분포함수</vt:lpstr>
      <vt:lpstr>분포함수</vt:lpstr>
      <vt:lpstr>PowerPoint 프레젠테이션</vt:lpstr>
      <vt:lpstr>확률변수의 기댓값</vt:lpstr>
      <vt:lpstr>기댓값의 정의</vt:lpstr>
      <vt:lpstr>기댓값의 정의</vt:lpstr>
      <vt:lpstr>기댓값의 정의</vt:lpstr>
      <vt:lpstr>기댓값의 정의</vt:lpstr>
      <vt:lpstr>기댓값의 정의</vt:lpstr>
      <vt:lpstr>확률변수의 함수에 대한 기댓값</vt:lpstr>
      <vt:lpstr>확률변수의 함수에 대한 기댓값</vt:lpstr>
      <vt:lpstr>확률변수의 함수에 대한 기댓값</vt:lpstr>
      <vt:lpstr>확률변수의 함수에 대한 기댓값</vt:lpstr>
      <vt:lpstr>기댓값의 성질</vt:lpstr>
      <vt:lpstr>기댓값의 성질</vt:lpstr>
      <vt:lpstr>기댓값의 성질</vt:lpstr>
      <vt:lpstr>확률분포의 분산</vt:lpstr>
      <vt:lpstr>확률분포의 분산</vt:lpstr>
      <vt:lpstr>확률분포의 분산</vt:lpstr>
      <vt:lpstr>확률분포의 분산</vt:lpstr>
      <vt:lpstr>분산의 성질</vt:lpstr>
      <vt:lpstr>확률분포의 분산</vt:lpstr>
      <vt:lpstr>확률분포의 분산</vt:lpstr>
      <vt:lpstr>확률분포의 분산</vt:lpstr>
      <vt:lpstr>확률분포의 분산</vt:lpstr>
      <vt:lpstr>확률분포의 분산</vt:lpstr>
      <vt:lpstr>체비쇼프 부등식Chebyshev inequality</vt:lpstr>
      <vt:lpstr>확률분포의 분산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?? ?</cp:lastModifiedBy>
  <cp:revision>611</cp:revision>
  <dcterms:created xsi:type="dcterms:W3CDTF">2012-07-11T10:23:22Z</dcterms:created>
  <dcterms:modified xsi:type="dcterms:W3CDTF">2016-08-19T04:48:30Z</dcterms:modified>
</cp:coreProperties>
</file>